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912" r:id="rId1"/>
  </p:sldMasterIdLst>
  <p:notesMasterIdLst>
    <p:notesMasterId r:id="rId29"/>
  </p:notesMasterIdLst>
  <p:handoutMasterIdLst>
    <p:handoutMasterId r:id="rId30"/>
  </p:handoutMasterIdLst>
  <p:sldIdLst>
    <p:sldId id="256" r:id="rId2"/>
    <p:sldId id="285" r:id="rId3"/>
    <p:sldId id="320" r:id="rId4"/>
    <p:sldId id="315" r:id="rId5"/>
    <p:sldId id="355" r:id="rId6"/>
    <p:sldId id="363" r:id="rId7"/>
    <p:sldId id="357" r:id="rId8"/>
    <p:sldId id="318" r:id="rId9"/>
    <p:sldId id="319" r:id="rId10"/>
    <p:sldId id="317" r:id="rId11"/>
    <p:sldId id="360" r:id="rId12"/>
    <p:sldId id="328" r:id="rId13"/>
    <p:sldId id="329" r:id="rId14"/>
    <p:sldId id="325" r:id="rId15"/>
    <p:sldId id="364" r:id="rId16"/>
    <p:sldId id="349" r:id="rId17"/>
    <p:sldId id="351" r:id="rId18"/>
    <p:sldId id="333" r:id="rId19"/>
    <p:sldId id="331" r:id="rId20"/>
    <p:sldId id="365" r:id="rId21"/>
    <p:sldId id="341" r:id="rId22"/>
    <p:sldId id="334" r:id="rId23"/>
    <p:sldId id="335" r:id="rId24"/>
    <p:sldId id="337" r:id="rId25"/>
    <p:sldId id="348" r:id="rId26"/>
    <p:sldId id="342" r:id="rId27"/>
    <p:sldId id="362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68155" autoAdjust="0"/>
  </p:normalViewPr>
  <p:slideViewPr>
    <p:cSldViewPr snapToGrid="0" snapToObjects="1">
      <p:cViewPr varScale="1">
        <p:scale>
          <a:sx n="100" d="100"/>
          <a:sy n="100" d="100"/>
        </p:scale>
        <p:origin x="2382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7CDD29-55B2-1641-87BC-EEA28308AF11}" type="datetimeFigureOut">
              <a:rPr lang="en-US" smtClean="0"/>
              <a:t>10/17/2014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BCEA1B-190B-E740-A25F-A076089EC5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60232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AA9A05-F8DB-2742-872D-E587DD3EC4BE}" type="datetimeFigureOut">
              <a:rPr lang="en-US" smtClean="0"/>
              <a:t>10/17/2014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A2871A-0107-C54C-A2F4-6E83F7D24B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52040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A2871A-0107-C54C-A2F4-6E83F7D24B2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42443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A2871A-0107-C54C-A2F4-6E83F7D24B2E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287277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A2871A-0107-C54C-A2F4-6E83F7D24B2E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17080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A2871A-0107-C54C-A2F4-6E83F7D24B2E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431072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A2871A-0107-C54C-A2F4-6E83F7D24B2E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1552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A2871A-0107-C54C-A2F4-6E83F7D24B2E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17080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A2871A-0107-C54C-A2F4-6E83F7D24B2E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362945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A2871A-0107-C54C-A2F4-6E83F7D24B2E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654686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A2871A-0107-C54C-A2F4-6E83F7D24B2E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496133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A2871A-0107-C54C-A2F4-6E83F7D24B2E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53359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A2871A-0107-C54C-A2F4-6E83F7D24B2E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0715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A2871A-0107-C54C-A2F4-6E83F7D24B2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16728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A2871A-0107-C54C-A2F4-6E83F7D24B2E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020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A2871A-0107-C54C-A2F4-6E83F7D24B2E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85429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A2871A-0107-C54C-A2F4-6E83F7D24B2E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52612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A2871A-0107-C54C-A2F4-6E83F7D24B2E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469005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A2871A-0107-C54C-A2F4-6E83F7D24B2E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568202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A2871A-0107-C54C-A2F4-6E83F7D24B2E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2945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A2871A-0107-C54C-A2F4-6E83F7D24B2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5460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A2871A-0107-C54C-A2F4-6E83F7D24B2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85482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A2871A-0107-C54C-A2F4-6E83F7D24B2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1708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A2871A-0107-C54C-A2F4-6E83F7D24B2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503411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A2871A-0107-C54C-A2F4-6E83F7D24B2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17080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A2871A-0107-C54C-A2F4-6E83F7D24B2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61432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A2871A-0107-C54C-A2F4-6E83F7D24B2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3075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01799-4D95-9E44-B5FA-B2948A9BEB52}" type="datetime4">
              <a:rPr lang="en-US" smtClean="0"/>
              <a:t>October 17, 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201BD-83C6-6C40-A964-EB4C4B24AD0E}" type="datetime4">
              <a:rPr lang="en-US" smtClean="0"/>
              <a:t>October 17, 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CA84A-AC78-314C-BA5A-C8EE44564AEB}" type="datetime4">
              <a:rPr lang="en-US" smtClean="0"/>
              <a:t>October 17, 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85045-AA34-C44A-8158-AA7E4FA29A17}" type="datetime4">
              <a:rPr lang="en-US" smtClean="0"/>
              <a:t>October 17, 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2AAF6-2446-F94D-80F5-CC79C9EBA52D}" type="datetime4">
              <a:rPr lang="en-US" smtClean="0"/>
              <a:t>October 17, 2014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5B20F-DCD3-D94B-BFB1-CE5C6511ACF6}" type="datetime4">
              <a:rPr lang="en-US" smtClean="0"/>
              <a:t>October 17, 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27FE7-4AF7-0647-8886-A639C52B8ACF}" type="datetime4">
              <a:rPr lang="en-US" smtClean="0"/>
              <a:t>October 17, 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95238-8779-2E4E-877D-97B793FF3179}" type="datetime4">
              <a:rPr lang="en-US" smtClean="0"/>
              <a:t>October 17, 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4235E-7F89-8A47-AFF2-B78EB28DC15F}" type="datetime4">
              <a:rPr lang="en-US" smtClean="0"/>
              <a:t>October 17, 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9B2F5-9716-424A-AE6A-6580EEB711F3}" type="datetime4">
              <a:rPr lang="en-US" smtClean="0"/>
              <a:t>October 17, 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5312A-4A63-A84B-B9CD-B861D1162879}" type="datetime4">
              <a:rPr lang="en-US" smtClean="0"/>
              <a:t>October 17, 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BB411759-1653-E643-80AF-76FD00623EB9}" type="datetime4">
              <a:rPr lang="en-US" smtClean="0"/>
              <a:t>October 17, 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emf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://nadav.amit.to/vswapper" TargetMode="Externa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800" dirty="0"/>
              <a:t>VSWAPPER: </a:t>
            </a: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smtClean="0"/>
              <a:t>A </a:t>
            </a:r>
            <a:r>
              <a:rPr lang="en-US" sz="4800" dirty="0"/>
              <a:t>Memory Swapper for Virtualized Environments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199" y="4800599"/>
            <a:ext cx="8440159" cy="914400"/>
          </a:xfrm>
        </p:spPr>
        <p:txBody>
          <a:bodyPr>
            <a:normAutofit/>
          </a:bodyPr>
          <a:lstStyle/>
          <a:p>
            <a:r>
              <a:rPr lang="en-US" u="sng" dirty="0" smtClean="0"/>
              <a:t>Nadav Amit</a:t>
            </a:r>
            <a:r>
              <a:rPr lang="en-US" dirty="0" smtClean="0"/>
              <a:t>, </a:t>
            </a:r>
            <a:r>
              <a:rPr lang="en-US" dirty="0"/>
              <a:t>Dan </a:t>
            </a:r>
            <a:r>
              <a:rPr lang="en-US" dirty="0" err="1" smtClean="0"/>
              <a:t>Tsafrir</a:t>
            </a:r>
            <a:r>
              <a:rPr lang="en-US" dirty="0" smtClean="0"/>
              <a:t>,</a:t>
            </a:r>
            <a:r>
              <a:rPr lang="en-US" dirty="0"/>
              <a:t> </a:t>
            </a:r>
            <a:r>
              <a:rPr lang="en-US" dirty="0" err="1" smtClean="0"/>
              <a:t>Assaf</a:t>
            </a:r>
            <a:r>
              <a:rPr lang="en-US" dirty="0" smtClean="0"/>
              <a:t> Schuster</a:t>
            </a:r>
            <a:br>
              <a:rPr lang="en-US" dirty="0" smtClean="0"/>
            </a:b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64918" y="6124578"/>
            <a:ext cx="932441" cy="733422"/>
          </a:xfrm>
          <a:prstGeom prst="rect">
            <a:avLst/>
          </a:prstGeom>
        </p:spPr>
      </p:pic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7816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#3:</a:t>
            </a:r>
            <a:br>
              <a:rPr lang="en-US" dirty="0" smtClean="0"/>
            </a:br>
            <a:r>
              <a:rPr lang="en-US" dirty="0" smtClean="0"/>
              <a:t>Silent Swap Writes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870727"/>
            <a:ext cx="7620000" cy="1255436"/>
          </a:xfrm>
        </p:spPr>
        <p:txBody>
          <a:bodyPr>
            <a:normAutofit/>
          </a:bodyPr>
          <a:lstStyle/>
          <a:p>
            <a:r>
              <a:rPr lang="en-US" dirty="0" smtClean="0"/>
              <a:t>Data read from the image is written back to the host swap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" name="Flowchart: Magnetic Disk 3"/>
          <p:cNvSpPr/>
          <p:nvPr/>
        </p:nvSpPr>
        <p:spPr>
          <a:xfrm>
            <a:off x="2355490" y="2867253"/>
            <a:ext cx="954635" cy="1382579"/>
          </a:xfrm>
          <a:prstGeom prst="flowChartMagneticDisk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2461044" y="3392530"/>
            <a:ext cx="743525" cy="321569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412317" y="3189876"/>
            <a:ext cx="768159" cy="5355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i="1" dirty="0" smtClean="0">
                <a:cs typeface="Arial" pitchFamily="34" charset="0"/>
              </a:rPr>
              <a:t>VM</a:t>
            </a:r>
            <a:br>
              <a:rPr lang="en-US" i="1" dirty="0" smtClean="0">
                <a:cs typeface="Arial" pitchFamily="34" charset="0"/>
              </a:rPr>
            </a:br>
            <a:r>
              <a:rPr lang="en-US" i="1" dirty="0" smtClean="0">
                <a:cs typeface="Arial" pitchFamily="34" charset="0"/>
              </a:rPr>
              <a:t>image</a:t>
            </a:r>
            <a:endParaRPr lang="en-US" i="1" dirty="0">
              <a:cs typeface="Arial" pitchFamily="34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2461044" y="3790964"/>
            <a:ext cx="743525" cy="323689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517496" y="3799943"/>
            <a:ext cx="675441" cy="7571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i="1" dirty="0" smtClean="0">
                <a:cs typeface="Arial" pitchFamily="34" charset="0"/>
              </a:rPr>
              <a:t>host</a:t>
            </a:r>
            <a:br>
              <a:rPr lang="en-US" i="1" dirty="0" smtClean="0">
                <a:cs typeface="Arial" pitchFamily="34" charset="0"/>
              </a:rPr>
            </a:br>
            <a:r>
              <a:rPr lang="en-US" i="1" dirty="0" smtClean="0">
                <a:cs typeface="Arial" pitchFamily="34" charset="0"/>
              </a:rPr>
              <a:t>swap</a:t>
            </a:r>
            <a:br>
              <a:rPr lang="en-US" i="1" dirty="0" smtClean="0">
                <a:cs typeface="Arial" pitchFamily="34" charset="0"/>
              </a:rPr>
            </a:br>
            <a:r>
              <a:rPr lang="en-US" i="1" dirty="0" smtClean="0">
                <a:cs typeface="Arial" pitchFamily="34" charset="0"/>
              </a:rPr>
              <a:t>area</a:t>
            </a:r>
            <a:endParaRPr lang="en-US" i="1" dirty="0"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544284" y="2878764"/>
            <a:ext cx="5501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i="1" dirty="0" smtClean="0">
                <a:cs typeface="Arial" pitchFamily="34" charset="0"/>
              </a:rPr>
              <a:t>disk</a:t>
            </a:r>
            <a:endParaRPr lang="en-US" i="1" dirty="0">
              <a:cs typeface="Arial" pitchFamily="34" charset="0"/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2119570" y="3541275"/>
            <a:ext cx="614480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2119570" y="3942593"/>
            <a:ext cx="614480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ounded Rectangle 12"/>
          <p:cNvSpPr/>
          <p:nvPr/>
        </p:nvSpPr>
        <p:spPr>
          <a:xfrm>
            <a:off x="2465215" y="2432405"/>
            <a:ext cx="743525" cy="321569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1393493" y="2469756"/>
            <a:ext cx="752019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i="1" dirty="0" smtClean="0">
                <a:cs typeface="Arial" pitchFamily="34" charset="0"/>
              </a:rPr>
              <a:t>RAM</a:t>
            </a:r>
            <a:endParaRPr lang="en-US" i="1" dirty="0">
              <a:cs typeface="Arial" pitchFamily="34" charset="0"/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2119570" y="2594597"/>
            <a:ext cx="614480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ounded Rectangle 15"/>
          <p:cNvSpPr/>
          <p:nvPr/>
        </p:nvSpPr>
        <p:spPr>
          <a:xfrm>
            <a:off x="2734050" y="3445264"/>
            <a:ext cx="409008" cy="217521"/>
          </a:xfrm>
          <a:prstGeom prst="roundRect">
            <a:avLst/>
          </a:prstGeom>
          <a:pattFill prst="ltDnDiag">
            <a:fgClr>
              <a:schemeClr val="bg1">
                <a:lumMod val="95000"/>
              </a:schemeClr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" bIns="9144"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P</a:t>
            </a:r>
          </a:p>
        </p:txBody>
      </p:sp>
      <p:sp>
        <p:nvSpPr>
          <p:cNvPr id="17" name="Flowchart: Magnetic Disk 47"/>
          <p:cNvSpPr/>
          <p:nvPr/>
        </p:nvSpPr>
        <p:spPr>
          <a:xfrm>
            <a:off x="4122120" y="2865318"/>
            <a:ext cx="954635" cy="1382579"/>
          </a:xfrm>
          <a:prstGeom prst="flowChartMagneticDisk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/>
        </p:nvSpPr>
        <p:spPr>
          <a:xfrm>
            <a:off x="4227674" y="3390595"/>
            <a:ext cx="743525" cy="321569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ounded Rectangle 18"/>
          <p:cNvSpPr/>
          <p:nvPr/>
        </p:nvSpPr>
        <p:spPr>
          <a:xfrm>
            <a:off x="4227674" y="3789029"/>
            <a:ext cx="743525" cy="323689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ounded Rectangle 19"/>
          <p:cNvSpPr/>
          <p:nvPr/>
        </p:nvSpPr>
        <p:spPr>
          <a:xfrm>
            <a:off x="4231845" y="2430470"/>
            <a:ext cx="743525" cy="321569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ounded Rectangle 20"/>
          <p:cNvSpPr/>
          <p:nvPr/>
        </p:nvSpPr>
        <p:spPr>
          <a:xfrm>
            <a:off x="4549894" y="3443329"/>
            <a:ext cx="359794" cy="219456"/>
          </a:xfrm>
          <a:prstGeom prst="roundRect">
            <a:avLst/>
          </a:prstGeom>
          <a:pattFill prst="ltDnDiag">
            <a:fgClr>
              <a:schemeClr val="bg1">
                <a:lumMod val="95000"/>
              </a:schemeClr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" bIns="9144"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P</a:t>
            </a:r>
          </a:p>
        </p:txBody>
      </p:sp>
      <p:grpSp>
        <p:nvGrpSpPr>
          <p:cNvPr id="37" name="Group 36"/>
          <p:cNvGrpSpPr/>
          <p:nvPr/>
        </p:nvGrpSpPr>
        <p:grpSpPr>
          <a:xfrm>
            <a:off x="4549894" y="2481267"/>
            <a:ext cx="425476" cy="1071790"/>
            <a:chOff x="4549894" y="2481267"/>
            <a:chExt cx="425476" cy="1071790"/>
          </a:xfrm>
        </p:grpSpPr>
        <p:sp>
          <p:nvSpPr>
            <p:cNvPr id="22" name="Rounded Rectangle 21"/>
            <p:cNvSpPr/>
            <p:nvPr/>
          </p:nvSpPr>
          <p:spPr>
            <a:xfrm>
              <a:off x="4549894" y="2481267"/>
              <a:ext cx="380155" cy="219456"/>
            </a:xfrm>
            <a:prstGeom prst="roundRect">
              <a:avLst/>
            </a:prstGeom>
            <a:pattFill prst="ltDnDiag">
              <a:fgClr>
                <a:schemeClr val="bg1">
                  <a:lumMod val="95000"/>
                </a:schemeClr>
              </a:fgClr>
              <a:bgClr>
                <a:schemeClr val="bg1"/>
              </a:bgClr>
            </a:patt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9144" bIns="9144"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P</a:t>
              </a:r>
            </a:p>
          </p:txBody>
        </p:sp>
        <p:cxnSp>
          <p:nvCxnSpPr>
            <p:cNvPr id="23" name="Curved Connector 22"/>
            <p:cNvCxnSpPr>
              <a:stCxn id="21" idx="3"/>
              <a:endCxn id="20" idx="3"/>
            </p:cNvCxnSpPr>
            <p:nvPr/>
          </p:nvCxnSpPr>
          <p:spPr>
            <a:xfrm flipV="1">
              <a:off x="4909688" y="2591255"/>
              <a:ext cx="65682" cy="961802"/>
            </a:xfrm>
            <a:prstGeom prst="curvedConnector3">
              <a:avLst>
                <a:gd name="adj1" fmla="val 448041"/>
              </a:avLst>
            </a:prstGeom>
            <a:ln w="1905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4" name="Straight Arrow Connector 23"/>
          <p:cNvCxnSpPr/>
          <p:nvPr/>
        </p:nvCxnSpPr>
        <p:spPr>
          <a:xfrm>
            <a:off x="3390104" y="4325299"/>
            <a:ext cx="614480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3316189" y="2739711"/>
            <a:ext cx="762311" cy="10618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2400" dirty="0" smtClean="0">
                <a:cs typeface="Arial" pitchFamily="34" charset="0"/>
              </a:rPr>
              <a:t>(</a:t>
            </a:r>
            <a:r>
              <a:rPr lang="en-US" sz="2400" b="1" dirty="0" smtClean="0">
                <a:cs typeface="Arial" pitchFamily="34" charset="0"/>
              </a:rPr>
              <a:t>1</a:t>
            </a:r>
            <a:r>
              <a:rPr lang="en-US" sz="2400" dirty="0" smtClean="0">
                <a:cs typeface="Arial" pitchFamily="34" charset="0"/>
              </a:rPr>
              <a:t>)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  <a:cs typeface="Arial" pitchFamily="34" charset="0"/>
              </a:rPr>
              <a:t/>
            </a:r>
            <a:br>
              <a:rPr lang="en-US" dirty="0" smtClean="0">
                <a:solidFill>
                  <a:schemeClr val="bg1">
                    <a:lumMod val="65000"/>
                  </a:schemeClr>
                </a:solidFill>
                <a:cs typeface="Arial" pitchFamily="34" charset="0"/>
              </a:rPr>
            </a:br>
            <a:r>
              <a:rPr lang="en-US" dirty="0" smtClean="0">
                <a:solidFill>
                  <a:schemeClr val="bg1">
                    <a:lumMod val="65000"/>
                  </a:schemeClr>
                </a:solidFill>
                <a:cs typeface="Arial" pitchFamily="34" charset="0"/>
              </a:rPr>
              <a:t>vm</a:t>
            </a:r>
            <a:br>
              <a:rPr lang="en-US" dirty="0" smtClean="0">
                <a:solidFill>
                  <a:schemeClr val="bg1">
                    <a:lumMod val="65000"/>
                  </a:schemeClr>
                </a:solidFill>
                <a:cs typeface="Arial" pitchFamily="34" charset="0"/>
              </a:rPr>
            </a:br>
            <a:r>
              <a:rPr lang="en-US" dirty="0" smtClean="0">
                <a:solidFill>
                  <a:schemeClr val="bg1">
                    <a:lumMod val="65000"/>
                  </a:schemeClr>
                </a:solidFill>
                <a:cs typeface="Arial" pitchFamily="34" charset="0"/>
              </a:rPr>
              <a:t>reads</a:t>
            </a:r>
            <a:br>
              <a:rPr lang="en-US" dirty="0" smtClean="0">
                <a:solidFill>
                  <a:schemeClr val="bg1">
                    <a:lumMod val="65000"/>
                  </a:schemeClr>
                </a:solidFill>
                <a:cs typeface="Arial" pitchFamily="34" charset="0"/>
              </a:rPr>
            </a:br>
            <a:r>
              <a:rPr lang="en-US" dirty="0" smtClean="0">
                <a:solidFill>
                  <a:schemeClr val="bg1">
                    <a:lumMod val="65000"/>
                  </a:schemeClr>
                </a:solidFill>
                <a:cs typeface="Arial" pitchFamily="34" charset="0"/>
              </a:rPr>
              <a:t>page</a:t>
            </a:r>
            <a:endParaRPr lang="en-US" dirty="0">
              <a:solidFill>
                <a:schemeClr val="bg1">
                  <a:lumMod val="65000"/>
                </a:schemeClr>
              </a:solidFill>
              <a:cs typeface="Arial" pitchFamily="34" charset="0"/>
            </a:endParaRPr>
          </a:p>
        </p:txBody>
      </p:sp>
      <p:cxnSp>
        <p:nvCxnSpPr>
          <p:cNvPr id="26" name="Straight Arrow Connector 25"/>
          <p:cNvCxnSpPr/>
          <p:nvPr/>
        </p:nvCxnSpPr>
        <p:spPr>
          <a:xfrm>
            <a:off x="5191970" y="4324707"/>
            <a:ext cx="614480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5036209" y="2734197"/>
            <a:ext cx="903087" cy="10618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2400" dirty="0" smtClean="0">
                <a:cs typeface="Arial" pitchFamily="34" charset="0"/>
              </a:rPr>
              <a:t>(</a:t>
            </a:r>
            <a:r>
              <a:rPr lang="en-US" sz="2400" b="1" dirty="0" smtClean="0">
                <a:cs typeface="Arial" pitchFamily="34" charset="0"/>
              </a:rPr>
              <a:t>2</a:t>
            </a:r>
            <a:r>
              <a:rPr lang="en-US" sz="2400" dirty="0" smtClean="0">
                <a:cs typeface="Arial" pitchFamily="34" charset="0"/>
              </a:rPr>
              <a:t>)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  <a:cs typeface="Arial" pitchFamily="34" charset="0"/>
              </a:rPr>
              <a:t/>
            </a:r>
            <a:br>
              <a:rPr lang="en-US" dirty="0" smtClean="0">
                <a:solidFill>
                  <a:schemeClr val="bg1">
                    <a:lumMod val="65000"/>
                  </a:schemeClr>
                </a:solidFill>
                <a:cs typeface="Arial" pitchFamily="34" charset="0"/>
              </a:rPr>
            </a:br>
            <a:r>
              <a:rPr lang="en-US" dirty="0" smtClean="0">
                <a:solidFill>
                  <a:schemeClr val="bg1">
                    <a:lumMod val="65000"/>
                  </a:schemeClr>
                </a:solidFill>
                <a:cs typeface="Arial" pitchFamily="34" charset="0"/>
              </a:rPr>
              <a:t>host</a:t>
            </a:r>
            <a:br>
              <a:rPr lang="en-US" dirty="0" smtClean="0">
                <a:solidFill>
                  <a:schemeClr val="bg1">
                    <a:lumMod val="65000"/>
                  </a:schemeClr>
                </a:solidFill>
                <a:cs typeface="Arial" pitchFamily="34" charset="0"/>
              </a:rPr>
            </a:br>
            <a:r>
              <a:rPr lang="en-US" dirty="0" smtClean="0">
                <a:solidFill>
                  <a:schemeClr val="bg1">
                    <a:lumMod val="65000"/>
                  </a:schemeClr>
                </a:solidFill>
                <a:cs typeface="Arial" pitchFamily="34" charset="0"/>
              </a:rPr>
              <a:t> swaps</a:t>
            </a:r>
            <a:br>
              <a:rPr lang="en-US" dirty="0" smtClean="0">
                <a:solidFill>
                  <a:schemeClr val="bg1">
                    <a:lumMod val="65000"/>
                  </a:schemeClr>
                </a:solidFill>
                <a:cs typeface="Arial" pitchFamily="34" charset="0"/>
              </a:rPr>
            </a:br>
            <a:r>
              <a:rPr lang="en-US" dirty="0" smtClean="0">
                <a:solidFill>
                  <a:schemeClr val="bg1">
                    <a:lumMod val="65000"/>
                  </a:schemeClr>
                </a:solidFill>
                <a:cs typeface="Arial" pitchFamily="34" charset="0"/>
              </a:rPr>
              <a:t>page</a:t>
            </a:r>
            <a:endParaRPr lang="en-US" dirty="0">
              <a:solidFill>
                <a:schemeClr val="bg1">
                  <a:lumMod val="65000"/>
                </a:schemeClr>
              </a:solidFill>
              <a:cs typeface="Arial" pitchFamily="34" charset="0"/>
            </a:endParaRPr>
          </a:p>
        </p:txBody>
      </p:sp>
      <p:sp>
        <p:nvSpPr>
          <p:cNvPr id="28" name="Flowchart: Magnetic Disk 74"/>
          <p:cNvSpPr/>
          <p:nvPr/>
        </p:nvSpPr>
        <p:spPr>
          <a:xfrm>
            <a:off x="5921665" y="2865318"/>
            <a:ext cx="954635" cy="1382579"/>
          </a:xfrm>
          <a:prstGeom prst="flowChartMagneticDisk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ounded Rectangle 28"/>
          <p:cNvSpPr/>
          <p:nvPr/>
        </p:nvSpPr>
        <p:spPr>
          <a:xfrm>
            <a:off x="6027219" y="3390595"/>
            <a:ext cx="743525" cy="321569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ounded Rectangle 29"/>
          <p:cNvSpPr/>
          <p:nvPr/>
        </p:nvSpPr>
        <p:spPr>
          <a:xfrm>
            <a:off x="6027219" y="3789029"/>
            <a:ext cx="743525" cy="323689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ounded Rectangle 30"/>
          <p:cNvSpPr/>
          <p:nvPr/>
        </p:nvSpPr>
        <p:spPr>
          <a:xfrm>
            <a:off x="6031390" y="2430470"/>
            <a:ext cx="743525" cy="321569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ounded Rectangle 31"/>
          <p:cNvSpPr/>
          <p:nvPr/>
        </p:nvSpPr>
        <p:spPr>
          <a:xfrm>
            <a:off x="6248400" y="3443328"/>
            <a:ext cx="460833" cy="221391"/>
          </a:xfrm>
          <a:prstGeom prst="roundRect">
            <a:avLst/>
          </a:prstGeom>
          <a:pattFill prst="ltDnDiag">
            <a:fgClr>
              <a:schemeClr val="bg1">
                <a:lumMod val="95000"/>
              </a:schemeClr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" bIns="9144"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P</a:t>
            </a:r>
          </a:p>
        </p:txBody>
      </p:sp>
      <p:grpSp>
        <p:nvGrpSpPr>
          <p:cNvPr id="39" name="Group 38"/>
          <p:cNvGrpSpPr/>
          <p:nvPr/>
        </p:nvGrpSpPr>
        <p:grpSpPr>
          <a:xfrm>
            <a:off x="6248400" y="2591255"/>
            <a:ext cx="526515" cy="1471281"/>
            <a:chOff x="6248400" y="2591255"/>
            <a:chExt cx="526515" cy="1471281"/>
          </a:xfrm>
        </p:grpSpPr>
        <p:sp>
          <p:nvSpPr>
            <p:cNvPr id="33" name="Rounded Rectangle 32"/>
            <p:cNvSpPr/>
            <p:nvPr/>
          </p:nvSpPr>
          <p:spPr>
            <a:xfrm>
              <a:off x="6248400" y="3843080"/>
              <a:ext cx="453333" cy="219456"/>
            </a:xfrm>
            <a:prstGeom prst="roundRect">
              <a:avLst/>
            </a:prstGeom>
            <a:pattFill prst="ltDnDiag">
              <a:fgClr>
                <a:schemeClr val="bg1">
                  <a:lumMod val="95000"/>
                </a:schemeClr>
              </a:fgClr>
              <a:bgClr>
                <a:schemeClr val="bg1"/>
              </a:bgClr>
            </a:patt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9144" bIns="9144"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P</a:t>
              </a:r>
            </a:p>
          </p:txBody>
        </p:sp>
        <p:cxnSp>
          <p:nvCxnSpPr>
            <p:cNvPr id="34" name="Curved Connector 33"/>
            <p:cNvCxnSpPr>
              <a:stCxn id="31" idx="3"/>
              <a:endCxn id="33" idx="3"/>
            </p:cNvCxnSpPr>
            <p:nvPr/>
          </p:nvCxnSpPr>
          <p:spPr>
            <a:xfrm flipH="1">
              <a:off x="6701733" y="2591255"/>
              <a:ext cx="73182" cy="1361553"/>
            </a:xfrm>
            <a:prstGeom prst="curvedConnector3">
              <a:avLst>
                <a:gd name="adj1" fmla="val -312372"/>
              </a:avLst>
            </a:prstGeom>
            <a:ln w="1905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8" name="Rounded Rectangle 37"/>
          <p:cNvSpPr/>
          <p:nvPr/>
        </p:nvSpPr>
        <p:spPr>
          <a:xfrm>
            <a:off x="6349439" y="2469756"/>
            <a:ext cx="359794" cy="219456"/>
          </a:xfrm>
          <a:prstGeom prst="roundRect">
            <a:avLst/>
          </a:prstGeom>
          <a:solidFill>
            <a:schemeClr val="accent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" bIns="9144"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P</a:t>
            </a:r>
          </a:p>
        </p:txBody>
      </p:sp>
      <p:sp>
        <p:nvSpPr>
          <p:cNvPr id="40" name="Left Brace 39"/>
          <p:cNvSpPr/>
          <p:nvPr/>
        </p:nvSpPr>
        <p:spPr>
          <a:xfrm>
            <a:off x="976172" y="2398429"/>
            <a:ext cx="288306" cy="2006834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TextBox 40"/>
          <p:cNvSpPr txBox="1"/>
          <p:nvPr/>
        </p:nvSpPr>
        <p:spPr>
          <a:xfrm rot="16200000">
            <a:off x="211636" y="3218239"/>
            <a:ext cx="1209627" cy="3447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2000" b="1" dirty="0" smtClean="0">
                <a:cs typeface="Arial" pitchFamily="34" charset="0"/>
              </a:rPr>
              <a:t>host view</a:t>
            </a:r>
            <a:endParaRPr lang="en-US" sz="2000" b="1" dirty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2471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7" grpId="0" animBg="1"/>
      <p:bldP spid="18" grpId="0" animBg="1"/>
      <p:bldP spid="19" grpId="0" animBg="1"/>
      <p:bldP spid="20" grpId="0" animBg="1"/>
      <p:bldP spid="21" grpId="0" animBg="1"/>
      <p:bldP spid="25" grpId="0"/>
      <p:bldP spid="27" grpId="0"/>
      <p:bldP spid="28" grpId="0" animBg="1"/>
      <p:bldP spid="29" grpId="0" animBg="1"/>
      <p:bldP spid="30" grpId="0" animBg="1"/>
      <p:bldP spid="31" grpId="0" animBg="1"/>
      <p:bldP spid="32" grpId="0" animBg="1"/>
      <p:bldP spid="38" grpId="0" animBg="1"/>
      <p:bldP spid="38" grpId="1" animBg="1"/>
      <p:bldP spid="38" grpId="2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8599" y="1559690"/>
            <a:ext cx="7083758" cy="516623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-244128"/>
            <a:ext cx="7455157" cy="1371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Problem #4:</a:t>
            </a:r>
            <a:br>
              <a:rPr lang="en-US" dirty="0" smtClean="0"/>
            </a:br>
            <a:r>
              <a:rPr lang="en-US" dirty="0" smtClean="0"/>
              <a:t>Decayed Swap </a:t>
            </a:r>
            <a:r>
              <a:rPr lang="en-US" dirty="0" err="1" smtClean="0"/>
              <a:t>Sequentiality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12" name="Donut 11"/>
          <p:cNvSpPr/>
          <p:nvPr/>
        </p:nvSpPr>
        <p:spPr>
          <a:xfrm>
            <a:off x="2649526" y="1959988"/>
            <a:ext cx="6053149" cy="3308461"/>
          </a:xfrm>
          <a:prstGeom prst="donut">
            <a:avLst>
              <a:gd name="adj" fmla="val 3684"/>
            </a:avLst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4147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52718"/>
            <a:ext cx="8245475" cy="1371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Problem #4:</a:t>
            </a:r>
            <a:br>
              <a:rPr lang="en-US" dirty="0" smtClean="0"/>
            </a:br>
            <a:r>
              <a:rPr lang="en-US" dirty="0" smtClean="0"/>
              <a:t>Decayed Swap </a:t>
            </a:r>
            <a:r>
              <a:rPr lang="en-US" dirty="0" err="1" smtClean="0"/>
              <a:t>Sequentiality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870727"/>
            <a:ext cx="7620000" cy="1255436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VM image data gradually loses </a:t>
            </a:r>
            <a:r>
              <a:rPr lang="en-US" dirty="0" err="1" smtClean="0">
                <a:solidFill>
                  <a:srgbClr val="000000"/>
                </a:solidFill>
              </a:rPr>
              <a:t>sequentiality</a:t>
            </a:r>
            <a:r>
              <a:rPr lang="en-US" dirty="0" smtClean="0">
                <a:solidFill>
                  <a:srgbClr val="000000"/>
                </a:solidFill>
              </a:rPr>
              <a:t> on swap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Poor </a:t>
            </a:r>
            <a:r>
              <a:rPr lang="en-US" dirty="0" err="1" smtClean="0">
                <a:solidFill>
                  <a:srgbClr val="000000"/>
                </a:solidFill>
              </a:rPr>
              <a:t>prefetch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5" name="Flowchart: Magnetic Disk 3"/>
          <p:cNvSpPr/>
          <p:nvPr/>
        </p:nvSpPr>
        <p:spPr>
          <a:xfrm>
            <a:off x="2355490" y="2867253"/>
            <a:ext cx="3892910" cy="1382579"/>
          </a:xfrm>
          <a:prstGeom prst="flowChartMagneticDisk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2461044" y="3392530"/>
            <a:ext cx="3664431" cy="321569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412317" y="3189876"/>
            <a:ext cx="768159" cy="5355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i="1" dirty="0" smtClean="0">
                <a:cs typeface="Arial" pitchFamily="34" charset="0"/>
              </a:rPr>
              <a:t>VM</a:t>
            </a:r>
            <a:br>
              <a:rPr lang="en-US" i="1" dirty="0" smtClean="0">
                <a:cs typeface="Arial" pitchFamily="34" charset="0"/>
              </a:rPr>
            </a:br>
            <a:r>
              <a:rPr lang="en-US" i="1" dirty="0" smtClean="0">
                <a:cs typeface="Arial" pitchFamily="34" charset="0"/>
              </a:rPr>
              <a:t>image</a:t>
            </a:r>
            <a:endParaRPr lang="en-US" i="1" dirty="0">
              <a:cs typeface="Arial" pitchFamily="34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2461044" y="3790964"/>
            <a:ext cx="3664431" cy="323689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517496" y="3799943"/>
            <a:ext cx="675441" cy="7571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i="1" dirty="0" smtClean="0">
                <a:cs typeface="Arial" pitchFamily="34" charset="0"/>
              </a:rPr>
              <a:t>host</a:t>
            </a:r>
            <a:br>
              <a:rPr lang="en-US" i="1" dirty="0" smtClean="0">
                <a:cs typeface="Arial" pitchFamily="34" charset="0"/>
              </a:rPr>
            </a:br>
            <a:r>
              <a:rPr lang="en-US" i="1" dirty="0" smtClean="0">
                <a:cs typeface="Arial" pitchFamily="34" charset="0"/>
              </a:rPr>
              <a:t>swap</a:t>
            </a:r>
            <a:br>
              <a:rPr lang="en-US" i="1" dirty="0" smtClean="0">
                <a:cs typeface="Arial" pitchFamily="34" charset="0"/>
              </a:rPr>
            </a:br>
            <a:r>
              <a:rPr lang="en-US" i="1" dirty="0" smtClean="0">
                <a:cs typeface="Arial" pitchFamily="34" charset="0"/>
              </a:rPr>
              <a:t>area</a:t>
            </a:r>
            <a:endParaRPr lang="en-US" i="1" dirty="0"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544284" y="2878764"/>
            <a:ext cx="5501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i="1" dirty="0" smtClean="0">
                <a:cs typeface="Arial" pitchFamily="34" charset="0"/>
              </a:rPr>
              <a:t>disk</a:t>
            </a:r>
            <a:endParaRPr lang="en-US" i="1" dirty="0">
              <a:cs typeface="Arial" pitchFamily="34" charset="0"/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2119570" y="3541275"/>
            <a:ext cx="614480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2119570" y="3942593"/>
            <a:ext cx="614480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ounded Rectangle 12"/>
          <p:cNvSpPr/>
          <p:nvPr/>
        </p:nvSpPr>
        <p:spPr>
          <a:xfrm>
            <a:off x="2465215" y="2432405"/>
            <a:ext cx="743525" cy="321569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1393493" y="2469756"/>
            <a:ext cx="752019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i="1" dirty="0" smtClean="0">
                <a:cs typeface="Arial" pitchFamily="34" charset="0"/>
              </a:rPr>
              <a:t>RAM</a:t>
            </a:r>
            <a:endParaRPr lang="en-US" i="1" dirty="0">
              <a:cs typeface="Arial" pitchFamily="34" charset="0"/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2119570" y="2594597"/>
            <a:ext cx="614480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ounded Rectangle 15"/>
          <p:cNvSpPr/>
          <p:nvPr/>
        </p:nvSpPr>
        <p:spPr>
          <a:xfrm>
            <a:off x="2734049" y="3445264"/>
            <a:ext cx="610041" cy="217521"/>
          </a:xfrm>
          <a:prstGeom prst="roundRect">
            <a:avLst/>
          </a:prstGeom>
          <a:pattFill prst="ltDnDiag">
            <a:fgClr>
              <a:schemeClr val="bg1">
                <a:lumMod val="95000"/>
              </a:schemeClr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" bIns="9144"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P1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0" name="Left Brace 39"/>
          <p:cNvSpPr/>
          <p:nvPr/>
        </p:nvSpPr>
        <p:spPr>
          <a:xfrm>
            <a:off x="976172" y="2398429"/>
            <a:ext cx="288306" cy="2006834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TextBox 40"/>
          <p:cNvSpPr txBox="1"/>
          <p:nvPr/>
        </p:nvSpPr>
        <p:spPr>
          <a:xfrm rot="16200000">
            <a:off x="211636" y="3218239"/>
            <a:ext cx="1209627" cy="3447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2000" b="1" dirty="0" smtClean="0">
                <a:cs typeface="Arial" pitchFamily="34" charset="0"/>
              </a:rPr>
              <a:t>host view</a:t>
            </a:r>
            <a:endParaRPr lang="en-US" sz="2000" b="1" dirty="0">
              <a:cs typeface="Arial" pitchFamily="34" charset="0"/>
            </a:endParaRPr>
          </a:p>
        </p:txBody>
      </p:sp>
      <p:sp>
        <p:nvSpPr>
          <p:cNvPr id="42" name="Rounded Rectangle 41"/>
          <p:cNvSpPr/>
          <p:nvPr/>
        </p:nvSpPr>
        <p:spPr>
          <a:xfrm>
            <a:off x="3344090" y="3445264"/>
            <a:ext cx="610041" cy="217521"/>
          </a:xfrm>
          <a:prstGeom prst="roundRect">
            <a:avLst/>
          </a:prstGeom>
          <a:pattFill prst="ltDnDiag">
            <a:fgClr>
              <a:schemeClr val="bg1">
                <a:lumMod val="95000"/>
              </a:schemeClr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" bIns="9144"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P2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3" name="Rounded Rectangle 42"/>
          <p:cNvSpPr/>
          <p:nvPr/>
        </p:nvSpPr>
        <p:spPr>
          <a:xfrm>
            <a:off x="3954131" y="3445264"/>
            <a:ext cx="610041" cy="217521"/>
          </a:xfrm>
          <a:prstGeom prst="roundRect">
            <a:avLst/>
          </a:prstGeom>
          <a:pattFill prst="ltDnDiag">
            <a:fgClr>
              <a:schemeClr val="bg1">
                <a:lumMod val="95000"/>
              </a:schemeClr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" bIns="9144"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P3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4" name="Rounded Rectangle 43"/>
          <p:cNvSpPr/>
          <p:nvPr/>
        </p:nvSpPr>
        <p:spPr>
          <a:xfrm>
            <a:off x="5330208" y="3833832"/>
            <a:ext cx="610041" cy="217521"/>
          </a:xfrm>
          <a:prstGeom prst="roundRect">
            <a:avLst/>
          </a:prstGeom>
          <a:pattFill prst="ltDnDiag">
            <a:fgClr>
              <a:schemeClr val="bg1">
                <a:lumMod val="95000"/>
              </a:schemeClr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" bIns="9144"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P1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5" name="Rounded Rectangle 44"/>
          <p:cNvSpPr/>
          <p:nvPr/>
        </p:nvSpPr>
        <p:spPr>
          <a:xfrm>
            <a:off x="4099955" y="3833832"/>
            <a:ext cx="610041" cy="217521"/>
          </a:xfrm>
          <a:prstGeom prst="roundRect">
            <a:avLst/>
          </a:prstGeom>
          <a:pattFill prst="ltDnDiag">
            <a:fgClr>
              <a:schemeClr val="bg1">
                <a:lumMod val="95000"/>
              </a:schemeClr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" bIns="9144"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P3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6" name="Rounded Rectangle 45"/>
          <p:cNvSpPr/>
          <p:nvPr/>
        </p:nvSpPr>
        <p:spPr>
          <a:xfrm>
            <a:off x="2903719" y="3833832"/>
            <a:ext cx="610041" cy="217521"/>
          </a:xfrm>
          <a:prstGeom prst="roundRect">
            <a:avLst/>
          </a:prstGeom>
          <a:pattFill prst="ltDnDiag">
            <a:fgClr>
              <a:schemeClr val="bg1">
                <a:lumMod val="95000"/>
              </a:schemeClr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" bIns="9144"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P2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849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#5:</a:t>
            </a:r>
            <a:br>
              <a:rPr lang="en-US" dirty="0" smtClean="0"/>
            </a:br>
            <a:r>
              <a:rPr lang="en-US" dirty="0" smtClean="0"/>
              <a:t>False Anonymity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798324"/>
            <a:ext cx="7620000" cy="1855194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All guest memory is considered anonymous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OS prefers to evict named pages; hypervisor ignores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5" name="Flowchart: Magnetic Disk 3"/>
          <p:cNvSpPr/>
          <p:nvPr/>
        </p:nvSpPr>
        <p:spPr>
          <a:xfrm>
            <a:off x="2355490" y="3794850"/>
            <a:ext cx="3892910" cy="1382579"/>
          </a:xfrm>
          <a:prstGeom prst="flowChartMagneticDisk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2461044" y="4320127"/>
            <a:ext cx="3664431" cy="321569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412317" y="4117473"/>
            <a:ext cx="768159" cy="5355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i="1" dirty="0" smtClean="0">
                <a:cs typeface="Arial" pitchFamily="34" charset="0"/>
              </a:rPr>
              <a:t>VM</a:t>
            </a:r>
            <a:br>
              <a:rPr lang="en-US" i="1" dirty="0" smtClean="0">
                <a:cs typeface="Arial" pitchFamily="34" charset="0"/>
              </a:rPr>
            </a:br>
            <a:r>
              <a:rPr lang="en-US" i="1" dirty="0" smtClean="0">
                <a:cs typeface="Arial" pitchFamily="34" charset="0"/>
              </a:rPr>
              <a:t>image</a:t>
            </a:r>
            <a:endParaRPr lang="en-US" i="1" dirty="0">
              <a:cs typeface="Arial" pitchFamily="34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2461044" y="4718561"/>
            <a:ext cx="3664431" cy="323689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517496" y="4727540"/>
            <a:ext cx="675441" cy="7571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i="1" dirty="0" smtClean="0">
                <a:cs typeface="Arial" pitchFamily="34" charset="0"/>
              </a:rPr>
              <a:t>host</a:t>
            </a:r>
            <a:br>
              <a:rPr lang="en-US" i="1" dirty="0" smtClean="0">
                <a:cs typeface="Arial" pitchFamily="34" charset="0"/>
              </a:rPr>
            </a:br>
            <a:r>
              <a:rPr lang="en-US" i="1" dirty="0" smtClean="0">
                <a:cs typeface="Arial" pitchFamily="34" charset="0"/>
              </a:rPr>
              <a:t>swap</a:t>
            </a:r>
            <a:br>
              <a:rPr lang="en-US" i="1" dirty="0" smtClean="0">
                <a:cs typeface="Arial" pitchFamily="34" charset="0"/>
              </a:rPr>
            </a:br>
            <a:r>
              <a:rPr lang="en-US" i="1" dirty="0" smtClean="0">
                <a:cs typeface="Arial" pitchFamily="34" charset="0"/>
              </a:rPr>
              <a:t>area</a:t>
            </a:r>
            <a:endParaRPr lang="en-US" i="1" dirty="0"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544284" y="3806361"/>
            <a:ext cx="5501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i="1" dirty="0" smtClean="0">
                <a:cs typeface="Arial" pitchFamily="34" charset="0"/>
              </a:rPr>
              <a:t>disk</a:t>
            </a:r>
            <a:endParaRPr lang="en-US" i="1" dirty="0">
              <a:cs typeface="Arial" pitchFamily="34" charset="0"/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2119570" y="4468872"/>
            <a:ext cx="614480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2119570" y="4870190"/>
            <a:ext cx="614480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ounded Rectangle 12"/>
          <p:cNvSpPr/>
          <p:nvPr/>
        </p:nvSpPr>
        <p:spPr>
          <a:xfrm>
            <a:off x="2465215" y="3360002"/>
            <a:ext cx="3783185" cy="360516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1393493" y="3397353"/>
            <a:ext cx="752019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i="1" dirty="0" smtClean="0">
                <a:cs typeface="Arial" pitchFamily="34" charset="0"/>
              </a:rPr>
              <a:t>RAM</a:t>
            </a:r>
            <a:endParaRPr lang="en-US" i="1" dirty="0">
              <a:cs typeface="Arial" pitchFamily="34" charset="0"/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2119570" y="3522194"/>
            <a:ext cx="614480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ounded Rectangle 15"/>
          <p:cNvSpPr/>
          <p:nvPr/>
        </p:nvSpPr>
        <p:spPr>
          <a:xfrm>
            <a:off x="2734049" y="4372861"/>
            <a:ext cx="610041" cy="217521"/>
          </a:xfrm>
          <a:prstGeom prst="roundRect">
            <a:avLst/>
          </a:prstGeom>
          <a:pattFill prst="ltDnDiag">
            <a:fgClr>
              <a:schemeClr val="bg1">
                <a:lumMod val="95000"/>
              </a:schemeClr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" bIns="9144"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P1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0" name="Left Brace 39"/>
          <p:cNvSpPr/>
          <p:nvPr/>
        </p:nvSpPr>
        <p:spPr>
          <a:xfrm>
            <a:off x="976172" y="3326026"/>
            <a:ext cx="288306" cy="2006834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TextBox 40"/>
          <p:cNvSpPr txBox="1"/>
          <p:nvPr/>
        </p:nvSpPr>
        <p:spPr>
          <a:xfrm rot="16200000">
            <a:off x="211636" y="4145836"/>
            <a:ext cx="1209627" cy="3447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2000" b="1" dirty="0" smtClean="0">
                <a:cs typeface="Arial" pitchFamily="34" charset="0"/>
              </a:rPr>
              <a:t>host view</a:t>
            </a:r>
            <a:endParaRPr lang="en-US" sz="2000" b="1" dirty="0">
              <a:cs typeface="Arial" pitchFamily="34" charset="0"/>
            </a:endParaRPr>
          </a:p>
        </p:txBody>
      </p:sp>
      <p:sp>
        <p:nvSpPr>
          <p:cNvPr id="42" name="Rounded Rectangle 41"/>
          <p:cNvSpPr/>
          <p:nvPr/>
        </p:nvSpPr>
        <p:spPr>
          <a:xfrm>
            <a:off x="3344090" y="4372861"/>
            <a:ext cx="610041" cy="217521"/>
          </a:xfrm>
          <a:prstGeom prst="roundRect">
            <a:avLst/>
          </a:prstGeom>
          <a:pattFill prst="ltDnDiag">
            <a:fgClr>
              <a:schemeClr val="bg1">
                <a:lumMod val="95000"/>
              </a:schemeClr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" bIns="9144"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P2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3" name="Rounded Rectangle 42"/>
          <p:cNvSpPr/>
          <p:nvPr/>
        </p:nvSpPr>
        <p:spPr>
          <a:xfrm>
            <a:off x="3954131" y="4372861"/>
            <a:ext cx="610041" cy="217521"/>
          </a:xfrm>
          <a:prstGeom prst="roundRect">
            <a:avLst/>
          </a:prstGeom>
          <a:pattFill prst="ltDnDiag">
            <a:fgClr>
              <a:schemeClr val="bg1">
                <a:lumMod val="95000"/>
              </a:schemeClr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" bIns="9144"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P3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3649110" y="3413433"/>
            <a:ext cx="610041" cy="217521"/>
          </a:xfrm>
          <a:prstGeom prst="roundRect">
            <a:avLst/>
          </a:prstGeom>
          <a:pattFill prst="ltDnDiag">
            <a:fgClr>
              <a:schemeClr val="bg1">
                <a:lumMod val="95000"/>
              </a:schemeClr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" bIns="9144"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P1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6" name="Rounded Rectangle 25"/>
          <p:cNvSpPr/>
          <p:nvPr/>
        </p:nvSpPr>
        <p:spPr>
          <a:xfrm>
            <a:off x="4404975" y="3413433"/>
            <a:ext cx="610041" cy="217521"/>
          </a:xfrm>
          <a:prstGeom prst="roundRect">
            <a:avLst/>
          </a:prstGeom>
          <a:pattFill prst="ltDnDiag">
            <a:fgClr>
              <a:schemeClr val="bg1">
                <a:lumMod val="95000"/>
              </a:schemeClr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" bIns="9144"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P3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8" name="Curved Connector 17"/>
          <p:cNvCxnSpPr>
            <a:endCxn id="8" idx="3"/>
          </p:cNvCxnSpPr>
          <p:nvPr/>
        </p:nvCxnSpPr>
        <p:spPr>
          <a:xfrm flipH="1">
            <a:off x="6125475" y="3522194"/>
            <a:ext cx="14956" cy="1358212"/>
          </a:xfrm>
          <a:prstGeom prst="curvedConnector3">
            <a:avLst>
              <a:gd name="adj1" fmla="val -6473382"/>
            </a:avLst>
          </a:prstGeom>
          <a:ln w="41275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7106194" y="3811870"/>
            <a:ext cx="1403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Swap out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5189308" y="3397353"/>
            <a:ext cx="951123" cy="233601"/>
          </a:xfrm>
          <a:prstGeom prst="roundRect">
            <a:avLst/>
          </a:prstGeom>
          <a:pattFill prst="ltDnDiag">
            <a:fgClr>
              <a:schemeClr val="bg1">
                <a:lumMod val="95000"/>
              </a:schemeClr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" bIns="9144"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QEMU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7" name="Oval Callout 16"/>
          <p:cNvSpPr/>
          <p:nvPr/>
        </p:nvSpPr>
        <p:spPr>
          <a:xfrm>
            <a:off x="5753704" y="1950456"/>
            <a:ext cx="2213752" cy="1002917"/>
          </a:xfrm>
          <a:prstGeom prst="wedgeEllipseCallout">
            <a:avLst>
              <a:gd name="adj1" fmla="val -46373"/>
              <a:gd name="adj2" fmla="val 83969"/>
            </a:avLst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Userspace</a:t>
            </a:r>
            <a:r>
              <a:rPr lang="en-US" dirty="0" smtClean="0"/>
              <a:t> hypervisor code</a:t>
            </a:r>
            <a:endParaRPr lang="en-US" dirty="0"/>
          </a:p>
        </p:txBody>
      </p:sp>
      <p:sp>
        <p:nvSpPr>
          <p:cNvPr id="27" name="Rounded Rectangle 26"/>
          <p:cNvSpPr/>
          <p:nvPr/>
        </p:nvSpPr>
        <p:spPr>
          <a:xfrm>
            <a:off x="2789414" y="3413433"/>
            <a:ext cx="610041" cy="217521"/>
          </a:xfrm>
          <a:prstGeom prst="roundRect">
            <a:avLst/>
          </a:prstGeom>
          <a:pattFill prst="ltDnDiag">
            <a:fgClr>
              <a:schemeClr val="bg1">
                <a:lumMod val="95000"/>
              </a:schemeClr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" bIns="9144"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P4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2" name="Right Brace 21"/>
          <p:cNvSpPr/>
          <p:nvPr/>
        </p:nvSpPr>
        <p:spPr>
          <a:xfrm rot="16200000">
            <a:off x="4212079" y="2393218"/>
            <a:ext cx="242784" cy="1363094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/>
          <p:cNvSpPr txBox="1"/>
          <p:nvPr/>
        </p:nvSpPr>
        <p:spPr>
          <a:xfrm>
            <a:off x="3399455" y="2260873"/>
            <a:ext cx="19309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guest: named</a:t>
            </a:r>
            <a:br>
              <a:rPr lang="en-US" dirty="0" smtClean="0"/>
            </a:br>
            <a:r>
              <a:rPr lang="en-US" dirty="0" smtClean="0"/>
              <a:t>host: anon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2752974" y="2584041"/>
            <a:ext cx="8393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anon</a:t>
            </a:r>
            <a:endParaRPr lang="en-US" dirty="0"/>
          </a:p>
        </p:txBody>
      </p:sp>
      <p:cxnSp>
        <p:nvCxnSpPr>
          <p:cNvPr id="37" name="Straight Connector 36"/>
          <p:cNvCxnSpPr/>
          <p:nvPr/>
        </p:nvCxnSpPr>
        <p:spPr>
          <a:xfrm>
            <a:off x="3094435" y="2953372"/>
            <a:ext cx="0" cy="24278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81754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8" grpId="0" animBg="1"/>
      <p:bldP spid="1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1317112"/>
            <a:ext cx="7630267" cy="553435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44128"/>
            <a:ext cx="5791200" cy="1371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Demonstration:</a:t>
            </a:r>
            <a:br>
              <a:rPr lang="en-US" dirty="0" smtClean="0"/>
            </a:br>
            <a:r>
              <a:rPr lang="en-US" dirty="0" smtClean="0"/>
              <a:t>Sequential file read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307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Agneda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/>
              <a:buChar char="•"/>
            </a:pPr>
            <a:r>
              <a:rPr lang="en-US" dirty="0" smtClean="0"/>
              <a:t>Introduction</a:t>
            </a:r>
          </a:p>
          <a:p>
            <a:pPr marL="342900" indent="-342900">
              <a:buFont typeface="Arial"/>
              <a:buChar char="•"/>
            </a:pPr>
            <a:r>
              <a:rPr lang="en-US" dirty="0" smtClean="0"/>
              <a:t>Problems</a:t>
            </a:r>
          </a:p>
          <a:p>
            <a:pPr marL="342900" indent="-342900">
              <a:buFont typeface="Arial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Solutions</a:t>
            </a:r>
          </a:p>
          <a:p>
            <a:pPr marL="342900" indent="-342900">
              <a:buFont typeface="Arial"/>
              <a:buChar char="•"/>
            </a:pPr>
            <a:r>
              <a:rPr lang="en-US" dirty="0" smtClean="0"/>
              <a:t>Evaluation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334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/>
              <a:buChar char="•"/>
            </a:pPr>
            <a:r>
              <a:rPr lang="en-US" dirty="0" smtClean="0"/>
              <a:t>Extension to existing swapping</a:t>
            </a:r>
            <a:br>
              <a:rPr lang="en-US" dirty="0" smtClean="0"/>
            </a:br>
            <a:endParaRPr lang="en-US" dirty="0" smtClean="0"/>
          </a:p>
          <a:p>
            <a:pPr marL="342900" indent="-342900">
              <a:buFont typeface="Arial"/>
              <a:buChar char="•"/>
            </a:pPr>
            <a:r>
              <a:rPr lang="en-US" dirty="0" smtClean="0"/>
              <a:t>Full-virtualization</a:t>
            </a:r>
          </a:p>
          <a:p>
            <a:pPr marL="800100" lvl="1" indent="-342900">
              <a:buFont typeface="Arial"/>
              <a:buChar char="•"/>
            </a:pPr>
            <a:r>
              <a:rPr lang="en-US" dirty="0" smtClean="0"/>
              <a:t>No VM introspection</a:t>
            </a:r>
          </a:p>
          <a:p>
            <a:pPr marL="800100" lvl="1" indent="-342900">
              <a:buFont typeface="Arial"/>
              <a:buChar char="•"/>
            </a:pPr>
            <a:r>
              <a:rPr lang="en-US" dirty="0" smtClean="0"/>
              <a:t>Based on general OS concepts</a:t>
            </a:r>
            <a:br>
              <a:rPr lang="en-US" dirty="0" smtClean="0"/>
            </a:br>
            <a:endParaRPr lang="en-US" dirty="0" smtClean="0"/>
          </a:p>
          <a:p>
            <a:pPr marL="342900" indent="-342900">
              <a:buFont typeface="Arial"/>
              <a:buChar char="•"/>
            </a:pPr>
            <a:r>
              <a:rPr lang="en-US" dirty="0" smtClean="0"/>
              <a:t>Can be used with ballooning</a:t>
            </a:r>
            <a:br>
              <a:rPr lang="en-US" dirty="0" smtClean="0"/>
            </a:br>
            <a:endParaRPr lang="en-US" dirty="0" smtClean="0"/>
          </a:p>
          <a:p>
            <a:pPr marL="342900" indent="-342900">
              <a:buFont typeface="Arial"/>
              <a:buChar char="•"/>
            </a:pPr>
            <a:r>
              <a:rPr lang="en-US" dirty="0" smtClean="0"/>
              <a:t>Two mechanisms</a:t>
            </a:r>
          </a:p>
          <a:p>
            <a:pPr marL="800100" lvl="1" indent="-342900">
              <a:buFont typeface="Arial"/>
              <a:buChar char="•"/>
            </a:pPr>
            <a:r>
              <a:rPr lang="en-US" dirty="0" smtClean="0"/>
              <a:t>Swap mapper</a:t>
            </a:r>
          </a:p>
          <a:p>
            <a:pPr marL="800100" lvl="1" indent="-342900">
              <a:buFont typeface="Arial"/>
              <a:buChar char="•"/>
            </a:pPr>
            <a:r>
              <a:rPr lang="en-US" dirty="0" smtClean="0"/>
              <a:t>False read preventer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16</a:t>
            </a:fld>
            <a:endParaRPr lang="en-US"/>
          </a:p>
        </p:txBody>
      </p:sp>
      <p:pic>
        <p:nvPicPr>
          <p:cNvPr id="5" name="Picture 4" descr="noun_project_9428.pdf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2200" y="254318"/>
            <a:ext cx="1270000" cy="127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5286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52718"/>
            <a:ext cx="6889620" cy="1371600"/>
          </a:xfrm>
        </p:spPr>
        <p:txBody>
          <a:bodyPr/>
          <a:lstStyle/>
          <a:p>
            <a:r>
              <a:rPr lang="en-US" dirty="0" smtClean="0"/>
              <a:t>Solution:</a:t>
            </a:r>
            <a:br>
              <a:rPr lang="en-US" dirty="0" smtClean="0"/>
            </a:br>
            <a:r>
              <a:rPr lang="en-US" dirty="0" smtClean="0"/>
              <a:t>Swap Mapper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6" name="Flowchart: Magnetic Disk 3"/>
          <p:cNvSpPr/>
          <p:nvPr/>
        </p:nvSpPr>
        <p:spPr>
          <a:xfrm>
            <a:off x="2557174" y="2279357"/>
            <a:ext cx="954635" cy="792886"/>
          </a:xfrm>
          <a:prstGeom prst="flowChartMagneticDisk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745968" y="2216383"/>
            <a:ext cx="5501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i="1" dirty="0" smtClean="0">
                <a:cs typeface="Arial" pitchFamily="34" charset="0"/>
              </a:rPr>
              <a:t>disk</a:t>
            </a:r>
            <a:endParaRPr lang="en-US" i="1" dirty="0">
              <a:cs typeface="Arial" pitchFamily="34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2666900" y="1844508"/>
            <a:ext cx="844909" cy="321569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740486" y="1881859"/>
            <a:ext cx="752019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i="1" dirty="0" smtClean="0">
                <a:cs typeface="Arial" pitchFamily="34" charset="0"/>
              </a:rPr>
              <a:t>RAM</a:t>
            </a:r>
            <a:endParaRPr lang="en-US" i="1" dirty="0">
              <a:cs typeface="Arial" pitchFamily="34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2507789" y="2023087"/>
            <a:ext cx="427945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Flowchart: Magnetic Disk 31"/>
          <p:cNvSpPr/>
          <p:nvPr/>
        </p:nvSpPr>
        <p:spPr>
          <a:xfrm>
            <a:off x="2557174" y="4081033"/>
            <a:ext cx="954635" cy="1382579"/>
          </a:xfrm>
          <a:prstGeom prst="flowChartMagneticDisk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>
            <a:off x="2662728" y="4606310"/>
            <a:ext cx="743525" cy="321569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1778094" y="4403656"/>
            <a:ext cx="768159" cy="5355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i="1" dirty="0" smtClean="0">
                <a:cs typeface="Arial" pitchFamily="34" charset="0"/>
              </a:rPr>
              <a:t>VM</a:t>
            </a:r>
            <a:br>
              <a:rPr lang="en-US" i="1" dirty="0" smtClean="0">
                <a:cs typeface="Arial" pitchFamily="34" charset="0"/>
              </a:rPr>
            </a:br>
            <a:r>
              <a:rPr lang="en-US" i="1" dirty="0" smtClean="0">
                <a:cs typeface="Arial" pitchFamily="34" charset="0"/>
              </a:rPr>
              <a:t>image</a:t>
            </a:r>
            <a:endParaRPr lang="en-US" i="1" dirty="0">
              <a:cs typeface="Arial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745968" y="4092544"/>
            <a:ext cx="5501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i="1" dirty="0" smtClean="0">
                <a:cs typeface="Arial" pitchFamily="34" charset="0"/>
              </a:rPr>
              <a:t>disk</a:t>
            </a:r>
            <a:endParaRPr lang="en-US" i="1" dirty="0">
              <a:cs typeface="Arial" pitchFamily="34" charset="0"/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2666899" y="3679321"/>
            <a:ext cx="844910" cy="288433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1740486" y="3679321"/>
            <a:ext cx="752019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i="1" dirty="0" smtClean="0">
                <a:cs typeface="Arial" pitchFamily="34" charset="0"/>
              </a:rPr>
              <a:t>RAM</a:t>
            </a:r>
            <a:endParaRPr lang="en-US" i="1" dirty="0">
              <a:cs typeface="Arial" pitchFamily="34" charset="0"/>
            </a:endParaRPr>
          </a:p>
        </p:txBody>
      </p:sp>
      <p:sp>
        <p:nvSpPr>
          <p:cNvPr id="35" name="Rounded Rectangle 34"/>
          <p:cNvSpPr/>
          <p:nvPr/>
        </p:nvSpPr>
        <p:spPr>
          <a:xfrm>
            <a:off x="3045459" y="1880977"/>
            <a:ext cx="466350" cy="231849"/>
          </a:xfrm>
          <a:prstGeom prst="roundRect">
            <a:avLst/>
          </a:prstGeom>
          <a:pattFill prst="ltDnDiag">
            <a:fgClr>
              <a:schemeClr val="bg1">
                <a:lumMod val="95000"/>
              </a:schemeClr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9144" rIns="0" bIns="9144"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6" name="Rounded Rectangle 35"/>
          <p:cNvSpPr/>
          <p:nvPr/>
        </p:nvSpPr>
        <p:spPr>
          <a:xfrm>
            <a:off x="2891839" y="2686064"/>
            <a:ext cx="326561" cy="231849"/>
          </a:xfrm>
          <a:prstGeom prst="roundRect">
            <a:avLst/>
          </a:prstGeom>
          <a:pattFill prst="ltDnDiag">
            <a:fgClr>
              <a:schemeClr val="bg1">
                <a:lumMod val="95000"/>
              </a:schemeClr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9144" rIns="0" bIns="9144"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B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1" name="Rounded Rectangle 40"/>
          <p:cNvSpPr/>
          <p:nvPr/>
        </p:nvSpPr>
        <p:spPr>
          <a:xfrm>
            <a:off x="3031053" y="4645428"/>
            <a:ext cx="326561" cy="231849"/>
          </a:xfrm>
          <a:prstGeom prst="roundRect">
            <a:avLst/>
          </a:prstGeom>
          <a:pattFill prst="ltDnDiag">
            <a:fgClr>
              <a:schemeClr val="bg1">
                <a:lumMod val="95000"/>
              </a:schemeClr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9144" rIns="0" bIns="9144"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B</a:t>
            </a:r>
          </a:p>
        </p:txBody>
      </p:sp>
      <p:cxnSp>
        <p:nvCxnSpPr>
          <p:cNvPr id="45" name="Straight Arrow Connector 44"/>
          <p:cNvCxnSpPr/>
          <p:nvPr/>
        </p:nvCxnSpPr>
        <p:spPr>
          <a:xfrm>
            <a:off x="1624474" y="3366416"/>
            <a:ext cx="2710459" cy="0"/>
          </a:xfrm>
          <a:prstGeom prst="straightConnector1">
            <a:avLst/>
          </a:prstGeom>
          <a:ln w="38100">
            <a:solidFill>
              <a:schemeClr val="bg1">
                <a:lumMod val="50000"/>
              </a:schemeClr>
            </a:solidFill>
            <a:prstDash val="dash"/>
            <a:tailEnd type="non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>
            <a:off x="2502299" y="3801228"/>
            <a:ext cx="427945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>
            <a:off x="2507789" y="4761353"/>
            <a:ext cx="427945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Left Brace 52"/>
          <p:cNvSpPr/>
          <p:nvPr/>
        </p:nvSpPr>
        <p:spPr>
          <a:xfrm>
            <a:off x="1586069" y="1871204"/>
            <a:ext cx="284684" cy="1238735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Left Brace 53"/>
          <p:cNvSpPr/>
          <p:nvPr/>
        </p:nvSpPr>
        <p:spPr>
          <a:xfrm>
            <a:off x="1586069" y="3637834"/>
            <a:ext cx="288306" cy="2006834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TextBox 54"/>
          <p:cNvSpPr txBox="1"/>
          <p:nvPr/>
        </p:nvSpPr>
        <p:spPr>
          <a:xfrm rot="16200000">
            <a:off x="764629" y="2345370"/>
            <a:ext cx="1323439" cy="3447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2000" b="1" dirty="0" smtClean="0">
                <a:cs typeface="Arial" pitchFamily="34" charset="0"/>
              </a:rPr>
              <a:t>guest view</a:t>
            </a:r>
            <a:endParaRPr lang="en-US" sz="2000" b="1" dirty="0">
              <a:cs typeface="Arial" pitchFamily="34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 rot="16200000">
            <a:off x="821533" y="4457644"/>
            <a:ext cx="1209627" cy="3447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2000" b="1" dirty="0" smtClean="0">
                <a:cs typeface="Arial" pitchFamily="34" charset="0"/>
              </a:rPr>
              <a:t>host view</a:t>
            </a:r>
            <a:endParaRPr lang="en-US" sz="2000" b="1" dirty="0">
              <a:cs typeface="Arial" pitchFamily="34" charset="0"/>
            </a:endParaRPr>
          </a:p>
        </p:txBody>
      </p:sp>
      <p:sp>
        <p:nvSpPr>
          <p:cNvPr id="62" name="Rounded Rectangle 61"/>
          <p:cNvSpPr/>
          <p:nvPr/>
        </p:nvSpPr>
        <p:spPr>
          <a:xfrm>
            <a:off x="3041356" y="3711281"/>
            <a:ext cx="466350" cy="231849"/>
          </a:xfrm>
          <a:prstGeom prst="roundRect">
            <a:avLst/>
          </a:prstGeom>
          <a:pattFill prst="ltDnDiag">
            <a:fgClr>
              <a:schemeClr val="bg1">
                <a:lumMod val="95000"/>
              </a:schemeClr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9144" rIns="0" bIns="9144"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P</a:t>
            </a:r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30" name="Group 29"/>
          <p:cNvGrpSpPr/>
          <p:nvPr/>
        </p:nvGrpSpPr>
        <p:grpSpPr>
          <a:xfrm>
            <a:off x="3511809" y="1741130"/>
            <a:ext cx="2581162" cy="934670"/>
            <a:chOff x="3511809" y="1741130"/>
            <a:chExt cx="2581162" cy="934670"/>
          </a:xfrm>
        </p:grpSpPr>
        <p:cxnSp>
          <p:nvCxnSpPr>
            <p:cNvPr id="11" name="Curved Connector 10"/>
            <p:cNvCxnSpPr>
              <a:stCxn id="6" idx="4"/>
              <a:endCxn id="35" idx="3"/>
            </p:cNvCxnSpPr>
            <p:nvPr/>
          </p:nvCxnSpPr>
          <p:spPr>
            <a:xfrm flipV="1">
              <a:off x="3511809" y="1996902"/>
              <a:ext cx="12700" cy="678898"/>
            </a:xfrm>
            <a:prstGeom prst="curvedConnector3">
              <a:avLst>
                <a:gd name="adj1" fmla="val 5091425"/>
              </a:avLst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TextBox 24"/>
            <p:cNvSpPr txBox="1"/>
            <p:nvPr/>
          </p:nvSpPr>
          <p:spPr>
            <a:xfrm>
              <a:off x="3932591" y="1741130"/>
              <a:ext cx="216038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(1) Read command</a:t>
              </a:r>
              <a:endParaRPr lang="en-US" dirty="0"/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3406253" y="3823538"/>
            <a:ext cx="2212037" cy="943557"/>
            <a:chOff x="3406253" y="3823538"/>
            <a:chExt cx="2212037" cy="943557"/>
          </a:xfrm>
        </p:grpSpPr>
        <p:sp>
          <p:nvSpPr>
            <p:cNvPr id="47" name="TextBox 46"/>
            <p:cNvSpPr txBox="1"/>
            <p:nvPr/>
          </p:nvSpPr>
          <p:spPr>
            <a:xfrm>
              <a:off x="4189293" y="4047082"/>
              <a:ext cx="142899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(3) File read</a:t>
              </a:r>
              <a:endParaRPr lang="en-US" dirty="0"/>
            </a:p>
          </p:txBody>
        </p:sp>
        <p:cxnSp>
          <p:nvCxnSpPr>
            <p:cNvPr id="48" name="Curved Connector 47"/>
            <p:cNvCxnSpPr>
              <a:stCxn id="15" idx="3"/>
              <a:endCxn id="20" idx="3"/>
            </p:cNvCxnSpPr>
            <p:nvPr/>
          </p:nvCxnSpPr>
          <p:spPr>
            <a:xfrm flipV="1">
              <a:off x="3406253" y="3823538"/>
              <a:ext cx="105556" cy="943557"/>
            </a:xfrm>
            <a:prstGeom prst="curvedConnector3">
              <a:avLst>
                <a:gd name="adj1" fmla="val 697346"/>
              </a:avLst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6" name="Group 65"/>
          <p:cNvGrpSpPr/>
          <p:nvPr/>
        </p:nvGrpSpPr>
        <p:grpSpPr>
          <a:xfrm>
            <a:off x="4785344" y="2882335"/>
            <a:ext cx="1307627" cy="913099"/>
            <a:chOff x="6157630" y="3179445"/>
            <a:chExt cx="1307627" cy="913099"/>
          </a:xfrm>
        </p:grpSpPr>
        <p:sp>
          <p:nvSpPr>
            <p:cNvPr id="67" name="Lightning Bolt 66"/>
            <p:cNvSpPr/>
            <p:nvPr/>
          </p:nvSpPr>
          <p:spPr>
            <a:xfrm>
              <a:off x="6157630" y="3179445"/>
              <a:ext cx="450166" cy="913099"/>
            </a:xfrm>
            <a:prstGeom prst="lightningBol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6549547" y="3453168"/>
              <a:ext cx="9157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(2) Exit</a:t>
              </a:r>
              <a:endParaRPr lang="en-US" dirty="0"/>
            </a:p>
          </p:txBody>
        </p:sp>
      </p:grpSp>
      <p:cxnSp>
        <p:nvCxnSpPr>
          <p:cNvPr id="13" name="Straight Connector 12"/>
          <p:cNvCxnSpPr>
            <a:endCxn id="47" idx="3"/>
          </p:cNvCxnSpPr>
          <p:nvPr/>
        </p:nvCxnSpPr>
        <p:spPr>
          <a:xfrm>
            <a:off x="4334933" y="4231748"/>
            <a:ext cx="128335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4189293" y="4458690"/>
            <a:ext cx="17880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(3) </a:t>
            </a:r>
            <a:r>
              <a:rPr lang="en-US" dirty="0" err="1" smtClean="0"/>
              <a:t>mmap</a:t>
            </a:r>
            <a:r>
              <a:rPr lang="en-US" dirty="0" smtClean="0"/>
              <a:t> to file</a:t>
            </a:r>
            <a:endParaRPr lang="en-US" dirty="0"/>
          </a:p>
        </p:txBody>
      </p:sp>
      <p:sp>
        <p:nvSpPr>
          <p:cNvPr id="44" name="TextBox 43"/>
          <p:cNvSpPr txBox="1"/>
          <p:nvPr/>
        </p:nvSpPr>
        <p:spPr>
          <a:xfrm>
            <a:off x="4189293" y="4912968"/>
            <a:ext cx="43030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(4) Remove mapping on write to P or B </a:t>
            </a:r>
            <a:endParaRPr lang="en-US" dirty="0"/>
          </a:p>
        </p:txBody>
      </p:sp>
      <p:sp>
        <p:nvSpPr>
          <p:cNvPr id="46" name="TextBox 45"/>
          <p:cNvSpPr txBox="1"/>
          <p:nvPr/>
        </p:nvSpPr>
        <p:spPr>
          <a:xfrm>
            <a:off x="4189293" y="5895101"/>
            <a:ext cx="23650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Similar flow for writes</a:t>
            </a:r>
            <a:endParaRPr lang="en-US" dirty="0"/>
          </a:p>
        </p:txBody>
      </p:sp>
      <p:sp>
        <p:nvSpPr>
          <p:cNvPr id="22" name="Oval Callout 21"/>
          <p:cNvSpPr/>
          <p:nvPr/>
        </p:nvSpPr>
        <p:spPr>
          <a:xfrm>
            <a:off x="6397037" y="3071775"/>
            <a:ext cx="2305637" cy="1279012"/>
          </a:xfrm>
          <a:prstGeom prst="wedgeEllipseCallout">
            <a:avLst>
              <a:gd name="adj1" fmla="val -72536"/>
              <a:gd name="adj2" fmla="val 74415"/>
            </a:avLst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Associate guest memory page with disk block (P=B)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8463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/>
      <p:bldP spid="44" grpId="0"/>
      <p:bldP spid="22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Solution:</a:t>
            </a:r>
            <a:br>
              <a:rPr lang="en-US" dirty="0" smtClean="0"/>
            </a:br>
            <a:r>
              <a:rPr lang="en-US" dirty="0"/>
              <a:t>Swap Mapper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7620000" cy="5105400"/>
          </a:xfrm>
        </p:spPr>
        <p:txBody>
          <a:bodyPr>
            <a:normAutofit fontScale="92500" lnSpcReduction="10000"/>
          </a:bodyPr>
          <a:lstStyle/>
          <a:p>
            <a:pPr marL="342900" indent="-342900">
              <a:buFont typeface="Arial"/>
              <a:buChar char="•"/>
            </a:pPr>
            <a:r>
              <a:rPr lang="en-US" dirty="0" smtClean="0"/>
              <a:t>Solves:</a:t>
            </a:r>
          </a:p>
          <a:p>
            <a:pPr marL="800100" lvl="1" indent="-342900">
              <a:buFont typeface="Arial"/>
              <a:buChar char="•"/>
            </a:pPr>
            <a:r>
              <a:rPr lang="en-US" dirty="0" smtClean="0"/>
              <a:t>Stale swap reads – map instead of read</a:t>
            </a:r>
          </a:p>
          <a:p>
            <a:pPr marL="800100" lvl="1" indent="-342900">
              <a:buFont typeface="Arial"/>
              <a:buChar char="•"/>
            </a:pPr>
            <a:r>
              <a:rPr lang="en-US" dirty="0" smtClean="0"/>
              <a:t>Silent swap writes – no WB of clean pages</a:t>
            </a:r>
          </a:p>
          <a:p>
            <a:pPr marL="800100" lvl="1" indent="-342900">
              <a:buFont typeface="Arial"/>
              <a:buChar char="•"/>
            </a:pPr>
            <a:r>
              <a:rPr lang="en-US" dirty="0" smtClean="0"/>
              <a:t>Decayed swap </a:t>
            </a:r>
            <a:r>
              <a:rPr lang="en-US" dirty="0" err="1" smtClean="0"/>
              <a:t>sequentiality</a:t>
            </a:r>
            <a:r>
              <a:rPr lang="en-US" dirty="0" smtClean="0"/>
              <a:t> – Data in its original place</a:t>
            </a:r>
          </a:p>
          <a:p>
            <a:pPr marL="800100" lvl="1" indent="-342900">
              <a:buFont typeface="Arial"/>
              <a:buChar char="•"/>
            </a:pPr>
            <a:r>
              <a:rPr lang="en-US" dirty="0" smtClean="0"/>
              <a:t>False anonymity – pages from image are named</a:t>
            </a:r>
          </a:p>
          <a:p>
            <a:pPr marL="800100" lvl="1" indent="-342900">
              <a:buFont typeface="Arial"/>
              <a:buChar char="•"/>
            </a:pPr>
            <a:endParaRPr lang="en-US" dirty="0" smtClean="0"/>
          </a:p>
          <a:p>
            <a:pPr marL="342900" indent="-342900">
              <a:buFont typeface="Arial"/>
              <a:buChar char="•"/>
            </a:pPr>
            <a:r>
              <a:rPr lang="en-US" dirty="0" smtClean="0"/>
              <a:t>Subtleties:</a:t>
            </a:r>
          </a:p>
          <a:p>
            <a:pPr marL="800100" lvl="1" indent="-342900">
              <a:buFont typeface="Arial"/>
              <a:buChar char="•"/>
            </a:pPr>
            <a:r>
              <a:rPr lang="en-US" dirty="0" smtClean="0"/>
              <a:t>Consistency</a:t>
            </a:r>
          </a:p>
          <a:p>
            <a:pPr marL="800100" lvl="1" indent="-342900">
              <a:buFont typeface="Arial"/>
              <a:buChar char="•"/>
            </a:pPr>
            <a:r>
              <a:rPr lang="en-US" dirty="0"/>
              <a:t>VM disk uses 4KB </a:t>
            </a:r>
            <a:r>
              <a:rPr lang="en-US" dirty="0" smtClean="0"/>
              <a:t>blocks</a:t>
            </a:r>
          </a:p>
          <a:p>
            <a:pPr marL="800100" lvl="1" indent="-342900">
              <a:buFont typeface="Arial"/>
              <a:buChar char="•"/>
            </a:pPr>
            <a:r>
              <a:rPr lang="en-US" dirty="0" err="1" smtClean="0"/>
              <a:t>Prefetch</a:t>
            </a:r>
            <a:r>
              <a:rPr lang="en-US" dirty="0" smtClean="0"/>
              <a:t> only if present in guest physical memory</a:t>
            </a:r>
          </a:p>
          <a:p>
            <a:pPr marL="800100" lvl="1" indent="-342900">
              <a:buFont typeface="Arial"/>
              <a:buChar char="•"/>
            </a:pPr>
            <a:r>
              <a:rPr lang="en-US" dirty="0" smtClean="0"/>
              <a:t>Remove from host cache if overwritten</a:t>
            </a:r>
            <a:br>
              <a:rPr lang="en-US" dirty="0" smtClean="0"/>
            </a:br>
            <a:endParaRPr lang="en-US" dirty="0"/>
          </a:p>
          <a:p>
            <a:pPr marL="342900" indent="-342900">
              <a:buFont typeface="Arial"/>
              <a:buChar char="•"/>
            </a:pPr>
            <a:r>
              <a:rPr lang="en-US" dirty="0" smtClean="0"/>
              <a:t>Limitations</a:t>
            </a:r>
          </a:p>
          <a:p>
            <a:pPr marL="800100" lvl="1" indent="-342900">
              <a:buFont typeface="Arial"/>
              <a:buChar char="•"/>
            </a:pPr>
            <a:r>
              <a:rPr lang="en-US" dirty="0" smtClean="0"/>
              <a:t>Overheads – CPU and memory</a:t>
            </a:r>
          </a:p>
          <a:p>
            <a:pPr marL="800100" lvl="1" indent="-342900">
              <a:buFont typeface="Arial"/>
              <a:buChar char="•"/>
            </a:pPr>
            <a:r>
              <a:rPr lang="en-US" dirty="0"/>
              <a:t>C</a:t>
            </a:r>
            <a:r>
              <a:rPr lang="en-US" dirty="0" smtClean="0"/>
              <a:t>annot track migrated pages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068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Rectangle 54"/>
          <p:cNvSpPr/>
          <p:nvPr/>
        </p:nvSpPr>
        <p:spPr>
          <a:xfrm>
            <a:off x="5335677" y="1973717"/>
            <a:ext cx="12192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Virtual Machine</a:t>
            </a:r>
            <a:endParaRPr lang="en-US" dirty="0"/>
          </a:p>
        </p:txBody>
      </p:sp>
      <p:sp>
        <p:nvSpPr>
          <p:cNvPr id="56" name="Rectangle 55"/>
          <p:cNvSpPr/>
          <p:nvPr/>
        </p:nvSpPr>
        <p:spPr>
          <a:xfrm>
            <a:off x="5335677" y="3435927"/>
            <a:ext cx="12954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Hypervisor</a:t>
            </a:r>
            <a:endParaRPr lang="en-US" dirty="0"/>
          </a:p>
        </p:txBody>
      </p:sp>
      <p:cxnSp>
        <p:nvCxnSpPr>
          <p:cNvPr id="57" name="Curved Connector 56"/>
          <p:cNvCxnSpPr>
            <a:stCxn id="55" idx="1"/>
            <a:endCxn id="56" idx="1"/>
          </p:cNvCxnSpPr>
          <p:nvPr/>
        </p:nvCxnSpPr>
        <p:spPr>
          <a:xfrm rot="10800000" flipV="1">
            <a:off x="5335677" y="2354717"/>
            <a:ext cx="12700" cy="1462210"/>
          </a:xfrm>
          <a:prstGeom prst="curvedConnector3">
            <a:avLst>
              <a:gd name="adj1" fmla="val 7010764"/>
            </a:avLst>
          </a:prstGeom>
          <a:ln w="38100" cmpd="sng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urved Connector 59"/>
          <p:cNvCxnSpPr>
            <a:stCxn id="56" idx="3"/>
            <a:endCxn id="55" idx="3"/>
          </p:cNvCxnSpPr>
          <p:nvPr/>
        </p:nvCxnSpPr>
        <p:spPr>
          <a:xfrm flipH="1" flipV="1">
            <a:off x="6554877" y="2354717"/>
            <a:ext cx="76200" cy="1462210"/>
          </a:xfrm>
          <a:prstGeom prst="curvedConnector3">
            <a:avLst>
              <a:gd name="adj1" fmla="val -1098045"/>
            </a:avLst>
          </a:prstGeom>
          <a:ln w="38100" cmpd="sng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Flowchart: Magnetic Disk 21"/>
          <p:cNvSpPr/>
          <p:nvPr/>
        </p:nvSpPr>
        <p:spPr>
          <a:xfrm>
            <a:off x="4192677" y="6179127"/>
            <a:ext cx="533400" cy="609600"/>
          </a:xfrm>
          <a:prstGeom prst="flowChartMagneticDisk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Flowchart: Internal Storage 23"/>
          <p:cNvSpPr/>
          <p:nvPr/>
        </p:nvSpPr>
        <p:spPr>
          <a:xfrm>
            <a:off x="5183277" y="5264727"/>
            <a:ext cx="1447800" cy="685800"/>
          </a:xfrm>
          <a:prstGeom prst="flowChartInternalStorag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i="1" dirty="0" smtClean="0"/>
              <a:t>[0x10]=5</a:t>
            </a:r>
            <a:endParaRPr lang="en-US" i="1" dirty="0"/>
          </a:p>
        </p:txBody>
      </p:sp>
      <p:sp>
        <p:nvSpPr>
          <p:cNvPr id="66" name="Flowchart: Internal Storage 24"/>
          <p:cNvSpPr/>
          <p:nvPr/>
        </p:nvSpPr>
        <p:spPr>
          <a:xfrm>
            <a:off x="7774077" y="5264727"/>
            <a:ext cx="1295400" cy="685800"/>
          </a:xfrm>
          <a:prstGeom prst="flowChartInternalStorag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i="1" dirty="0" smtClean="0"/>
              <a:t>….5….</a:t>
            </a:r>
            <a:endParaRPr lang="en-US" i="1" dirty="0"/>
          </a:p>
        </p:txBody>
      </p:sp>
      <p:sp>
        <p:nvSpPr>
          <p:cNvPr id="67" name="TextBox 66"/>
          <p:cNvSpPr txBox="1"/>
          <p:nvPr/>
        </p:nvSpPr>
        <p:spPr>
          <a:xfrm>
            <a:off x="5183277" y="1592717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err="1" smtClean="0"/>
              <a:t>mov</a:t>
            </a:r>
            <a:r>
              <a:rPr lang="en-US" i="1" dirty="0" smtClean="0"/>
              <a:t> [0x10], 5</a:t>
            </a:r>
            <a:endParaRPr lang="en-US" i="1" dirty="0"/>
          </a:p>
        </p:txBody>
      </p:sp>
      <p:cxnSp>
        <p:nvCxnSpPr>
          <p:cNvPr id="69" name="Curved Connector 68"/>
          <p:cNvCxnSpPr>
            <a:stCxn id="65" idx="3"/>
            <a:endCxn id="66" idx="1"/>
          </p:cNvCxnSpPr>
          <p:nvPr/>
        </p:nvCxnSpPr>
        <p:spPr>
          <a:xfrm>
            <a:off x="6631077" y="5607627"/>
            <a:ext cx="1143000" cy="12700"/>
          </a:xfrm>
          <a:prstGeom prst="curvedConnector3">
            <a:avLst>
              <a:gd name="adj1" fmla="val 50000"/>
            </a:avLst>
          </a:prstGeom>
          <a:ln w="38100" cmpd="sng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Curved Connector 70"/>
          <p:cNvCxnSpPr>
            <a:stCxn id="56" idx="2"/>
            <a:endCxn id="63" idx="2"/>
          </p:cNvCxnSpPr>
          <p:nvPr/>
        </p:nvCxnSpPr>
        <p:spPr>
          <a:xfrm rot="5400000">
            <a:off x="3945027" y="4445577"/>
            <a:ext cx="2286000" cy="1790700"/>
          </a:xfrm>
          <a:prstGeom prst="curvedConnector4">
            <a:avLst>
              <a:gd name="adj1" fmla="val 43333"/>
              <a:gd name="adj2" fmla="val 112766"/>
            </a:avLst>
          </a:prstGeom>
          <a:ln w="38100" cmpd="sng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Curved Connector 35"/>
          <p:cNvCxnSpPr>
            <a:stCxn id="56" idx="2"/>
            <a:endCxn id="65" idx="0"/>
          </p:cNvCxnSpPr>
          <p:nvPr/>
        </p:nvCxnSpPr>
        <p:spPr>
          <a:xfrm rot="5400000">
            <a:off x="5411877" y="4693227"/>
            <a:ext cx="1066800" cy="76200"/>
          </a:xfrm>
          <a:prstGeom prst="curvedConnector3">
            <a:avLst>
              <a:gd name="adj1" fmla="val 50000"/>
            </a:avLst>
          </a:prstGeom>
          <a:ln w="38100" cmpd="sng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TextBox 72"/>
          <p:cNvSpPr txBox="1"/>
          <p:nvPr/>
        </p:nvSpPr>
        <p:spPr>
          <a:xfrm>
            <a:off x="4116477" y="4807527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Fetch</a:t>
            </a:r>
            <a:endParaRPr lang="en-US" i="1" dirty="0"/>
          </a:p>
        </p:txBody>
      </p:sp>
      <p:sp>
        <p:nvSpPr>
          <p:cNvPr id="74" name="TextBox 73"/>
          <p:cNvSpPr txBox="1"/>
          <p:nvPr/>
        </p:nvSpPr>
        <p:spPr>
          <a:xfrm>
            <a:off x="6021477" y="4578927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Record</a:t>
            </a:r>
            <a:endParaRPr lang="en-US" i="1" dirty="0"/>
          </a:p>
        </p:txBody>
      </p:sp>
      <p:sp>
        <p:nvSpPr>
          <p:cNvPr id="75" name="TextBox 74"/>
          <p:cNvSpPr txBox="1"/>
          <p:nvPr/>
        </p:nvSpPr>
        <p:spPr>
          <a:xfrm>
            <a:off x="3887877" y="2674151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Exit</a:t>
            </a:r>
            <a:endParaRPr lang="en-US" i="1" dirty="0"/>
          </a:p>
        </p:txBody>
      </p:sp>
      <p:sp>
        <p:nvSpPr>
          <p:cNvPr id="76" name="TextBox 75"/>
          <p:cNvSpPr txBox="1"/>
          <p:nvPr/>
        </p:nvSpPr>
        <p:spPr>
          <a:xfrm>
            <a:off x="6935877" y="5188527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Map</a:t>
            </a:r>
            <a:endParaRPr lang="en-US" i="1" dirty="0"/>
          </a:p>
        </p:txBody>
      </p:sp>
      <p:sp>
        <p:nvSpPr>
          <p:cNvPr id="77" name="TextBox 76"/>
          <p:cNvSpPr txBox="1"/>
          <p:nvPr/>
        </p:nvSpPr>
        <p:spPr>
          <a:xfrm>
            <a:off x="7524610" y="2674151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Entry</a:t>
            </a:r>
            <a:endParaRPr lang="en-US" i="1" dirty="0"/>
          </a:p>
        </p:txBody>
      </p:sp>
      <p:cxnSp>
        <p:nvCxnSpPr>
          <p:cNvPr id="78" name="Curved Connector 77"/>
          <p:cNvCxnSpPr>
            <a:stCxn id="63" idx="4"/>
            <a:endCxn id="66" idx="2"/>
          </p:cNvCxnSpPr>
          <p:nvPr/>
        </p:nvCxnSpPr>
        <p:spPr>
          <a:xfrm flipV="1">
            <a:off x="4726077" y="5950527"/>
            <a:ext cx="3695700" cy="533400"/>
          </a:xfrm>
          <a:prstGeom prst="curvedConnector2">
            <a:avLst/>
          </a:prstGeom>
          <a:ln w="38100" cmpd="sng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Box 78"/>
          <p:cNvSpPr txBox="1"/>
          <p:nvPr/>
        </p:nvSpPr>
        <p:spPr>
          <a:xfrm>
            <a:off x="6021476" y="6483927"/>
            <a:ext cx="13309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err="1" smtClean="0"/>
              <a:t>Writeback</a:t>
            </a:r>
            <a:endParaRPr lang="en-US" i="1" dirty="0"/>
          </a:p>
        </p:txBody>
      </p:sp>
      <p:sp>
        <p:nvSpPr>
          <p:cNvPr id="94" name="Content Placeholder 2"/>
          <p:cNvSpPr>
            <a:spLocks noGrp="1"/>
          </p:cNvSpPr>
          <p:nvPr>
            <p:ph idx="1"/>
          </p:nvPr>
        </p:nvSpPr>
        <p:spPr>
          <a:xfrm>
            <a:off x="125199" y="1752600"/>
            <a:ext cx="3505573" cy="4373563"/>
          </a:xfrm>
        </p:spPr>
        <p:txBody>
          <a:bodyPr>
            <a:normAutofit lnSpcReduction="10000"/>
          </a:bodyPr>
          <a:lstStyle/>
          <a:p>
            <a:pPr marL="342900" indent="-342900">
              <a:buFont typeface="Arial"/>
              <a:buChar char="•"/>
            </a:pPr>
            <a:r>
              <a:rPr lang="en-US" dirty="0" smtClean="0"/>
              <a:t>Save VM writes to buffer</a:t>
            </a:r>
          </a:p>
          <a:p>
            <a:pPr marL="342900" indent="-342900">
              <a:buFont typeface="Arial"/>
              <a:buChar char="•"/>
            </a:pPr>
            <a:r>
              <a:rPr lang="en-US" dirty="0" smtClean="0"/>
              <a:t>If page is rewritten, allocate one from free pool and remap</a:t>
            </a:r>
          </a:p>
          <a:p>
            <a:pPr marL="342900" indent="-342900">
              <a:buFont typeface="Arial"/>
              <a:buChar char="•"/>
            </a:pPr>
            <a:r>
              <a:rPr lang="en-US" dirty="0" smtClean="0"/>
              <a:t>If not, fetch asynchronously and merge</a:t>
            </a:r>
            <a:br>
              <a:rPr lang="en-US" dirty="0" smtClean="0"/>
            </a:br>
            <a:endParaRPr lang="en-US" dirty="0" smtClean="0"/>
          </a:p>
          <a:p>
            <a:pPr marL="342900" indent="-342900">
              <a:buFont typeface="Arial"/>
              <a:buChar char="•"/>
            </a:pPr>
            <a:r>
              <a:rPr lang="en-US" dirty="0" smtClean="0"/>
              <a:t>Subtleties:</a:t>
            </a:r>
          </a:p>
          <a:p>
            <a:pPr marL="800100" lvl="1" indent="-342900">
              <a:buFont typeface="Arial"/>
              <a:buChar char="•"/>
            </a:pPr>
            <a:r>
              <a:rPr lang="en-US" dirty="0" smtClean="0"/>
              <a:t>Selective emulation</a:t>
            </a:r>
          </a:p>
          <a:p>
            <a:pPr marL="800100" lvl="1" indent="-342900">
              <a:buFont typeface="Arial"/>
              <a:buChar char="•"/>
            </a:pPr>
            <a:r>
              <a:rPr lang="en-US" dirty="0" smtClean="0"/>
              <a:t>Efficient emulation</a:t>
            </a:r>
          </a:p>
          <a:p>
            <a:pPr marL="800100" lvl="1" indent="-342900">
              <a:buFont typeface="Arial"/>
              <a:buChar char="•"/>
            </a:pPr>
            <a:r>
              <a:rPr lang="en-US" dirty="0"/>
              <a:t>Host reads</a:t>
            </a:r>
          </a:p>
          <a:p>
            <a:pPr lvl="1" indent="0">
              <a:buNone/>
            </a:pPr>
            <a:endParaRPr lang="en-US" dirty="0" smtClean="0"/>
          </a:p>
          <a:p>
            <a:pPr lvl="1" indent="0">
              <a:buNone/>
            </a:pPr>
            <a:endParaRPr lang="en-US" dirty="0" smtClean="0"/>
          </a:p>
          <a:p>
            <a:pPr marL="800100" lvl="1" indent="-342900">
              <a:buFont typeface="Arial"/>
              <a:buChar char="•"/>
            </a:pPr>
            <a:endParaRPr lang="en-US" dirty="0" smtClean="0"/>
          </a:p>
        </p:txBody>
      </p:sp>
      <p:sp>
        <p:nvSpPr>
          <p:cNvPr id="95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Solution:</a:t>
            </a:r>
            <a:br>
              <a:rPr lang="en-US" dirty="0" smtClean="0"/>
            </a:br>
            <a:r>
              <a:rPr lang="en-US" dirty="0" smtClean="0"/>
              <a:t>False Read Preventer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6560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virtualization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/>
              <a:buChar char="•"/>
            </a:pPr>
            <a:r>
              <a:rPr lang="en-US" dirty="0" smtClean="0"/>
              <a:t>Hardware virtualization enables the cloud ecosystem</a:t>
            </a:r>
          </a:p>
          <a:p>
            <a:pPr marL="800100" lvl="1" indent="-342900">
              <a:buFont typeface="Arial"/>
              <a:buChar char="•"/>
            </a:pPr>
            <a:r>
              <a:rPr lang="en-US" dirty="0" smtClean="0"/>
              <a:t>Higher server utilization</a:t>
            </a:r>
          </a:p>
          <a:p>
            <a:pPr marL="800100" lvl="1" indent="-342900">
              <a:buFont typeface="Arial"/>
              <a:buChar char="•"/>
            </a:pPr>
            <a:r>
              <a:rPr lang="en-US" dirty="0" smtClean="0"/>
              <a:t>Up to 50% less operating expenses</a:t>
            </a:r>
          </a:p>
          <a:p>
            <a:pPr marL="800100" lvl="1" indent="-342900">
              <a:buFont typeface="Arial"/>
              <a:buChar char="•"/>
            </a:pPr>
            <a:r>
              <a:rPr lang="en-US" dirty="0" smtClean="0"/>
              <a:t>Up to 80% less power expenses</a:t>
            </a:r>
            <a:br>
              <a:rPr lang="en-US" dirty="0" smtClean="0"/>
            </a:br>
            <a:endParaRPr lang="en-US" dirty="0"/>
          </a:p>
          <a:p>
            <a:pPr marL="342900" indent="-342900">
              <a:buFont typeface="Arial"/>
              <a:buChar char="•"/>
            </a:pPr>
            <a:r>
              <a:rPr lang="en-US" dirty="0" smtClean="0"/>
              <a:t>Memory is the biggest constraint for consolidation </a:t>
            </a:r>
            <a:br>
              <a:rPr lang="en-US" dirty="0" smtClean="0"/>
            </a:br>
            <a:r>
              <a:rPr lang="en-US" dirty="0" smtClean="0"/>
              <a:t>[IDC’09, Birke’12]</a:t>
            </a:r>
          </a:p>
          <a:p>
            <a:pPr marL="342900" indent="-342900">
              <a:buFont typeface="Arial"/>
              <a:buChar char="•"/>
            </a:pPr>
            <a:endParaRPr lang="en-US" dirty="0"/>
          </a:p>
          <a:p>
            <a:pPr marL="342900" indent="-342900">
              <a:buFont typeface="Arial"/>
              <a:buChar char="•"/>
            </a:pPr>
            <a:r>
              <a:rPr lang="en-US" dirty="0" smtClean="0"/>
              <a:t>Memory </a:t>
            </a:r>
            <a:r>
              <a:rPr lang="en-US" dirty="0" err="1" smtClean="0"/>
              <a:t>overcommitment</a:t>
            </a:r>
            <a:endParaRPr lang="en-US" dirty="0"/>
          </a:p>
          <a:p>
            <a:pPr marL="800100" lvl="1" indent="-342900">
              <a:buFont typeface="Arial"/>
              <a:buChar char="•"/>
            </a:pPr>
            <a:r>
              <a:rPr lang="en-US" dirty="0"/>
              <a:t>E</a:t>
            </a:r>
            <a:r>
              <a:rPr lang="en-US" dirty="0" smtClean="0"/>
              <a:t>ssential for server consolidation</a:t>
            </a:r>
          </a:p>
          <a:p>
            <a:pPr marL="342900" indent="-342900">
              <a:buFont typeface="Arial"/>
              <a:buChar char="•"/>
            </a:pP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5695864" y="4534323"/>
            <a:ext cx="3092292" cy="1656688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5817505" y="5680199"/>
            <a:ext cx="2838599" cy="358949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Hypervisor</a:t>
            </a:r>
            <a:endParaRPr lang="en-US" dirty="0"/>
          </a:p>
        </p:txBody>
      </p:sp>
      <p:sp>
        <p:nvSpPr>
          <p:cNvPr id="9" name="Rounded Rectangle 8"/>
          <p:cNvSpPr/>
          <p:nvPr/>
        </p:nvSpPr>
        <p:spPr>
          <a:xfrm>
            <a:off x="5806303" y="5197535"/>
            <a:ext cx="1408097" cy="358949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VM</a:t>
            </a:r>
            <a:endParaRPr lang="en-US" dirty="0"/>
          </a:p>
        </p:txBody>
      </p:sp>
      <p:sp>
        <p:nvSpPr>
          <p:cNvPr id="10" name="Rounded Rectangle 9"/>
          <p:cNvSpPr/>
          <p:nvPr/>
        </p:nvSpPr>
        <p:spPr>
          <a:xfrm>
            <a:off x="5806304" y="4743020"/>
            <a:ext cx="690243" cy="358949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App.</a:t>
            </a:r>
            <a:endParaRPr lang="en-US" dirty="0"/>
          </a:p>
        </p:txBody>
      </p:sp>
      <p:sp>
        <p:nvSpPr>
          <p:cNvPr id="11" name="Rounded Rectangle 10"/>
          <p:cNvSpPr/>
          <p:nvPr/>
        </p:nvSpPr>
        <p:spPr>
          <a:xfrm>
            <a:off x="6524158" y="4743020"/>
            <a:ext cx="690243" cy="358949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App.</a:t>
            </a:r>
            <a:endParaRPr lang="en-US" dirty="0"/>
          </a:p>
        </p:txBody>
      </p:sp>
      <p:sp>
        <p:nvSpPr>
          <p:cNvPr id="12" name="Rounded Rectangle 11"/>
          <p:cNvSpPr/>
          <p:nvPr/>
        </p:nvSpPr>
        <p:spPr>
          <a:xfrm>
            <a:off x="7236805" y="4745168"/>
            <a:ext cx="690243" cy="358949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App.</a:t>
            </a:r>
            <a:endParaRPr lang="en-US" dirty="0"/>
          </a:p>
        </p:txBody>
      </p:sp>
      <p:sp>
        <p:nvSpPr>
          <p:cNvPr id="13" name="Rounded Rectangle 12"/>
          <p:cNvSpPr/>
          <p:nvPr/>
        </p:nvSpPr>
        <p:spPr>
          <a:xfrm>
            <a:off x="7954659" y="4745168"/>
            <a:ext cx="690243" cy="358949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App.</a:t>
            </a:r>
            <a:endParaRPr lang="en-US" dirty="0"/>
          </a:p>
        </p:txBody>
      </p:sp>
      <p:sp>
        <p:nvSpPr>
          <p:cNvPr id="14" name="Rounded Rectangle 13"/>
          <p:cNvSpPr/>
          <p:nvPr/>
        </p:nvSpPr>
        <p:spPr>
          <a:xfrm>
            <a:off x="7236805" y="5197535"/>
            <a:ext cx="1408097" cy="358949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VM</a:t>
            </a:r>
            <a:endParaRPr lang="en-US" dirty="0"/>
          </a:p>
        </p:txBody>
      </p:sp>
      <p:pic>
        <p:nvPicPr>
          <p:cNvPr id="20" name="Picture 19" descr="network-card.pdf"/>
          <p:cNvPicPr>
            <a:picLocks noChangeAspect="1"/>
          </p:cNvPicPr>
          <p:nvPr/>
        </p:nvPicPr>
        <p:blipFill>
          <a:blip r:embed="rId3" cstate="email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4435" y="6191011"/>
            <a:ext cx="884943" cy="536540"/>
          </a:xfrm>
          <a:prstGeom prst="rect">
            <a:avLst/>
          </a:prstGeom>
        </p:spPr>
      </p:pic>
      <p:pic>
        <p:nvPicPr>
          <p:cNvPr id="21" name="Picture 20" descr="noun_project_15539.pdf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5864" y="6166763"/>
            <a:ext cx="685681" cy="685681"/>
          </a:xfrm>
          <a:prstGeom prst="rect">
            <a:avLst/>
          </a:prstGeom>
        </p:spPr>
      </p:pic>
      <p:pic>
        <p:nvPicPr>
          <p:cNvPr id="22" name="Picture 21" descr="noun_project_9694.pdf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1545" y="6191011"/>
            <a:ext cx="483137" cy="483137"/>
          </a:xfrm>
          <a:prstGeom prst="rect">
            <a:avLst/>
          </a:prstGeom>
        </p:spPr>
      </p:pic>
      <p:pic>
        <p:nvPicPr>
          <p:cNvPr id="23" name="Picture 22" descr="12205475071353820217stamps_RAM.pdf"/>
          <p:cNvPicPr>
            <a:picLocks noChangeAspect="1"/>
          </p:cNvPicPr>
          <p:nvPr/>
        </p:nvPicPr>
        <p:blipFill>
          <a:blip r:embed="rId6" cstate="email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4717" y="6294471"/>
            <a:ext cx="879718" cy="215133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8032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Agneda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/>
              <a:buChar char="•"/>
            </a:pPr>
            <a:r>
              <a:rPr lang="en-US" dirty="0" smtClean="0"/>
              <a:t>Introduction</a:t>
            </a:r>
          </a:p>
          <a:p>
            <a:pPr marL="342900" indent="-342900">
              <a:buFont typeface="Arial"/>
              <a:buChar char="•"/>
            </a:pPr>
            <a:r>
              <a:rPr lang="en-US" dirty="0" smtClean="0"/>
              <a:t>Problems</a:t>
            </a:r>
          </a:p>
          <a:p>
            <a:pPr marL="342900" indent="-342900">
              <a:buFont typeface="Arial"/>
              <a:buChar char="•"/>
            </a:pPr>
            <a:r>
              <a:rPr lang="en-US" dirty="0" smtClean="0">
                <a:solidFill>
                  <a:srgbClr val="000000"/>
                </a:solidFill>
              </a:rPr>
              <a:t>Solutions</a:t>
            </a:r>
          </a:p>
          <a:p>
            <a:pPr marL="342900" indent="-342900">
              <a:buFont typeface="Arial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Evaluation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334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IBM R420 Server</a:t>
            </a:r>
            <a:endParaRPr lang="en-US" dirty="0"/>
          </a:p>
          <a:p>
            <a:r>
              <a:rPr lang="en-US" dirty="0" smtClean="0"/>
              <a:t>KVM Hypervisor</a:t>
            </a:r>
          </a:p>
          <a:p>
            <a:r>
              <a:rPr lang="en-US" dirty="0"/>
              <a:t>E</a:t>
            </a:r>
            <a:r>
              <a:rPr lang="en-US" dirty="0" smtClean="0"/>
              <a:t>nterprise disk</a:t>
            </a:r>
          </a:p>
          <a:p>
            <a:endParaRPr lang="en-US" dirty="0" smtClean="0"/>
          </a:p>
          <a:p>
            <a:r>
              <a:rPr lang="en-US" u="sng" dirty="0" smtClean="0"/>
              <a:t>Configurations</a:t>
            </a:r>
            <a:endParaRPr lang="en-US" u="sng" dirty="0"/>
          </a:p>
          <a:p>
            <a:r>
              <a:rPr lang="en-US" dirty="0"/>
              <a:t>b</a:t>
            </a:r>
            <a:r>
              <a:rPr lang="en-US" dirty="0" smtClean="0"/>
              <a:t>aseline:	host-swapping, no host caching</a:t>
            </a:r>
          </a:p>
          <a:p>
            <a:r>
              <a:rPr lang="en-US" dirty="0"/>
              <a:t>m</a:t>
            </a:r>
            <a:r>
              <a:rPr lang="en-US" dirty="0" smtClean="0"/>
              <a:t>apper: 	swap mapper</a:t>
            </a:r>
          </a:p>
          <a:p>
            <a:r>
              <a:rPr lang="en-US" dirty="0" err="1" smtClean="0"/>
              <a:t>vswapper</a:t>
            </a:r>
            <a:r>
              <a:rPr lang="en-US" dirty="0" smtClean="0"/>
              <a:t>: 	swap mapper and false read preventer</a:t>
            </a:r>
          </a:p>
          <a:p>
            <a:r>
              <a:rPr lang="en-US" dirty="0"/>
              <a:t>b</a:t>
            </a:r>
            <a:r>
              <a:rPr lang="en-US" dirty="0" smtClean="0"/>
              <a:t>alloon: 	</a:t>
            </a:r>
            <a:r>
              <a:rPr lang="en-US" dirty="0" err="1" smtClean="0"/>
              <a:t>paravirtual</a:t>
            </a:r>
            <a:r>
              <a:rPr lang="en-US" dirty="0" smtClean="0"/>
              <a:t> balloon, host swapping enabled</a:t>
            </a:r>
            <a:br>
              <a:rPr lang="en-US" dirty="0" smtClean="0"/>
            </a:br>
            <a:endParaRPr lang="en-US" dirty="0" smtClean="0"/>
          </a:p>
        </p:txBody>
      </p:sp>
      <p:pic>
        <p:nvPicPr>
          <p:cNvPr id="4" name="Picture 3" descr="noun_project_4625.pdf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2200" y="254318"/>
            <a:ext cx="1270000" cy="1270000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9692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Pbzip2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22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0100" y="1898842"/>
            <a:ext cx="5448300" cy="4959157"/>
          </a:xfrm>
          <a:prstGeom prst="rect">
            <a:avLst/>
          </a:prstGeom>
        </p:spPr>
      </p:pic>
      <p:sp>
        <p:nvSpPr>
          <p:cNvPr id="4" name="Explosion 2 3"/>
          <p:cNvSpPr/>
          <p:nvPr/>
        </p:nvSpPr>
        <p:spPr>
          <a:xfrm>
            <a:off x="4852075" y="5452532"/>
            <a:ext cx="1794933" cy="474135"/>
          </a:xfrm>
          <a:prstGeom prst="irregularSeal2">
            <a:avLst/>
          </a:prstGeom>
          <a:solidFill>
            <a:srgbClr val="66006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/>
              <a:t>OOM</a:t>
            </a:r>
            <a:endParaRPr lang="en-US" dirty="0"/>
          </a:p>
        </p:txBody>
      </p:sp>
      <p:sp>
        <p:nvSpPr>
          <p:cNvPr id="7" name="Up-Down Arrow 6"/>
          <p:cNvSpPr/>
          <p:nvPr/>
        </p:nvSpPr>
        <p:spPr>
          <a:xfrm>
            <a:off x="6231724" y="3258757"/>
            <a:ext cx="372533" cy="1931073"/>
          </a:xfrm>
          <a:prstGeom prst="up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604257" y="3785022"/>
            <a:ext cx="11853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1.63x</a:t>
            </a:r>
          </a:p>
          <a:p>
            <a:r>
              <a:rPr lang="en-US" dirty="0" smtClean="0"/>
              <a:t>speedup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044128" y="1524318"/>
            <a:ext cx="41875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VM: 512MB, 1VCPU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0999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08520" y="2276872"/>
            <a:ext cx="8964488" cy="380754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Kernbench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044128" y="1524318"/>
            <a:ext cx="41875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VM: 512MB, 1VCPU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3121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Dynamic Workload: METIS MAP-REDUCE (WC)</a:t>
            </a:r>
            <a:br>
              <a:rPr lang="en-US" dirty="0" smtClean="0"/>
            </a:br>
            <a:endParaRPr lang="en-US" dirty="0"/>
          </a:p>
        </p:txBody>
      </p:sp>
      <p:pic>
        <p:nvPicPr>
          <p:cNvPr id="6" name="Picture 5" descr="wc2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7358" y="1836770"/>
            <a:ext cx="5353762" cy="5021230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5" name="Up-Down Arrow 4"/>
          <p:cNvSpPr/>
          <p:nvPr/>
        </p:nvSpPr>
        <p:spPr>
          <a:xfrm>
            <a:off x="6621120" y="2293221"/>
            <a:ext cx="372533" cy="1931073"/>
          </a:xfrm>
          <a:prstGeom prst="up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993653" y="2809025"/>
            <a:ext cx="170902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</a:t>
            </a:r>
            <a:r>
              <a:rPr lang="en-US" dirty="0" smtClean="0"/>
              <a:t>x</a:t>
            </a:r>
          </a:p>
          <a:p>
            <a:r>
              <a:rPr lang="en-US" dirty="0" smtClean="0"/>
              <a:t>speedup</a:t>
            </a:r>
            <a:br>
              <a:rPr lang="en-US" dirty="0" smtClean="0"/>
            </a:br>
            <a:r>
              <a:rPr lang="en-US" dirty="0" smtClean="0"/>
              <a:t>(w/balloon)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044127" y="1226684"/>
            <a:ext cx="494952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VM: 2GB; Host: 8GB</a:t>
            </a:r>
            <a:br>
              <a:rPr lang="en-US" dirty="0" smtClean="0"/>
            </a:br>
            <a:r>
              <a:rPr lang="en-US" dirty="0" err="1" smtClean="0"/>
              <a:t>MoM</a:t>
            </a:r>
            <a:r>
              <a:rPr lang="en-US" dirty="0" smtClean="0"/>
              <a:t> manages balloon</a:t>
            </a:r>
            <a:br>
              <a:rPr lang="en-US" dirty="0" smtClean="0"/>
            </a:br>
            <a:r>
              <a:rPr lang="en-US" dirty="0" smtClean="0"/>
              <a:t>VMs started 10 sec. apart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4403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Related Works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/>
              <a:buChar char="•"/>
            </a:pPr>
            <a:r>
              <a:rPr lang="en-US" dirty="0" smtClean="0"/>
              <a:t>Monitoring the buffer-cache [Jones06]</a:t>
            </a:r>
          </a:p>
          <a:p>
            <a:pPr marL="342900" indent="-342900">
              <a:buFont typeface="Arial"/>
              <a:buChar char="•"/>
            </a:pPr>
            <a:r>
              <a:rPr lang="en-US" dirty="0" smtClean="0"/>
              <a:t>Non-blocking writes [Useche12]</a:t>
            </a:r>
          </a:p>
          <a:p>
            <a:pPr marL="342900" indent="-342900">
              <a:buFont typeface="Arial"/>
              <a:buChar char="•"/>
            </a:pPr>
            <a:endParaRPr lang="en-US" dirty="0" smtClean="0"/>
          </a:p>
          <a:p>
            <a:pPr marL="342900" indent="-342900">
              <a:buFont typeface="Arial"/>
              <a:buChar char="•"/>
            </a:pPr>
            <a:r>
              <a:rPr lang="en-US" dirty="0" smtClean="0"/>
              <a:t>Memory overcommit mechanisms</a:t>
            </a:r>
          </a:p>
          <a:p>
            <a:pPr marL="800100" lvl="1" indent="-342900">
              <a:buFont typeface="Arial"/>
              <a:buChar char="•"/>
            </a:pPr>
            <a:r>
              <a:rPr lang="en-US" dirty="0" smtClean="0"/>
              <a:t>Transcendent </a:t>
            </a:r>
            <a:r>
              <a:rPr lang="en-US" dirty="0"/>
              <a:t>memory [Magenheimer’09]</a:t>
            </a:r>
          </a:p>
          <a:p>
            <a:pPr marL="800100" lvl="1" indent="-342900">
              <a:buFont typeface="Arial"/>
              <a:buChar char="•"/>
            </a:pPr>
            <a:r>
              <a:rPr lang="en-US" dirty="0"/>
              <a:t>Cooperative memory management [Schwidefsky’06]</a:t>
            </a:r>
          </a:p>
          <a:p>
            <a:pPr marL="800100" lvl="1" indent="-342900">
              <a:buFont typeface="Arial"/>
              <a:buChar char="•"/>
            </a:pPr>
            <a:r>
              <a:rPr lang="en-US" dirty="0"/>
              <a:t>Memory hot-plug [Schopp’06]</a:t>
            </a:r>
          </a:p>
          <a:p>
            <a:pPr marL="342900" indent="-342900">
              <a:buFont typeface="Arial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724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/>
              <a:buChar char="•"/>
            </a:pPr>
            <a:r>
              <a:rPr lang="en-US" dirty="0" smtClean="0"/>
              <a:t>Host-swapping poor performance analysis and solution</a:t>
            </a:r>
          </a:p>
          <a:p>
            <a:pPr marL="800100" lvl="1" indent="-342900">
              <a:buFont typeface="Arial"/>
              <a:buChar char="•"/>
            </a:pPr>
            <a:r>
              <a:rPr lang="en-US" dirty="0" smtClean="0"/>
              <a:t>Swap mapper</a:t>
            </a:r>
          </a:p>
          <a:p>
            <a:pPr marL="800100" lvl="1" indent="-342900">
              <a:buFont typeface="Arial"/>
              <a:buChar char="•"/>
            </a:pPr>
            <a:r>
              <a:rPr lang="en-US" dirty="0" smtClean="0"/>
              <a:t>False read preventer</a:t>
            </a:r>
          </a:p>
          <a:p>
            <a:pPr lvl="1" indent="0">
              <a:buNone/>
            </a:pPr>
            <a:endParaRPr lang="en-US" dirty="0" smtClean="0"/>
          </a:p>
          <a:p>
            <a:pPr marL="342900" indent="-342900">
              <a:buFont typeface="Arial"/>
              <a:buChar char="•"/>
            </a:pPr>
            <a:r>
              <a:rPr lang="en-US" dirty="0" err="1" smtClean="0"/>
              <a:t>VSwapper</a:t>
            </a:r>
            <a:r>
              <a:rPr lang="en-US" dirty="0" smtClean="0"/>
              <a:t> integrates with balloon</a:t>
            </a:r>
            <a:br>
              <a:rPr lang="en-US" dirty="0" smtClean="0"/>
            </a:br>
            <a:endParaRPr lang="en-US" dirty="0" smtClean="0"/>
          </a:p>
          <a:p>
            <a:pPr marL="342900" indent="-342900">
              <a:buFont typeface="Arial"/>
              <a:buChar char="•"/>
            </a:pPr>
            <a:r>
              <a:rPr lang="en-US" dirty="0" err="1" smtClean="0"/>
              <a:t>Vswapper</a:t>
            </a:r>
            <a:r>
              <a:rPr lang="en-US" dirty="0" smtClean="0"/>
              <a:t> code is available </a:t>
            </a:r>
            <a:r>
              <a:rPr lang="en-US" dirty="0" err="1" smtClean="0">
                <a:hlinkClick r:id="rId3"/>
              </a:rPr>
              <a:t>nadav.amit.to</a:t>
            </a:r>
            <a:r>
              <a:rPr lang="en-US" dirty="0" smtClean="0">
                <a:hlinkClick r:id="rId3"/>
              </a:rPr>
              <a:t>/</a:t>
            </a:r>
            <a:r>
              <a:rPr lang="en-US" dirty="0" err="1" smtClean="0">
                <a:hlinkClick r:id="rId3"/>
              </a:rPr>
              <a:t>vswapper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5995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27</a:t>
            </a:fld>
            <a:endParaRPr lang="en-US"/>
          </a:p>
        </p:txBody>
      </p:sp>
      <p:pic>
        <p:nvPicPr>
          <p:cNvPr id="6" name="Picture 5" descr="noun_project_2036.pdf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3707" y="1708933"/>
            <a:ext cx="4430913" cy="44309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4198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52718"/>
            <a:ext cx="7620001" cy="1371600"/>
          </a:xfrm>
        </p:spPr>
        <p:txBody>
          <a:bodyPr/>
          <a:lstStyle/>
          <a:p>
            <a:r>
              <a:rPr lang="en-US" smtClean="0"/>
              <a:t>Uncooperative </a:t>
            </a:r>
            <a:r>
              <a:rPr lang="en-US" dirty="0" smtClean="0"/>
              <a:t>Swapping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Flowchart: Magnetic Disk 3"/>
          <p:cNvSpPr/>
          <p:nvPr/>
        </p:nvSpPr>
        <p:spPr>
          <a:xfrm>
            <a:off x="2557174" y="2279357"/>
            <a:ext cx="954635" cy="792886"/>
          </a:xfrm>
          <a:prstGeom prst="flowChartMagneticDisk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745968" y="2216383"/>
            <a:ext cx="5501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i="1" dirty="0" smtClean="0">
                <a:cs typeface="Arial" pitchFamily="34" charset="0"/>
              </a:rPr>
              <a:t>disk</a:t>
            </a:r>
            <a:endParaRPr lang="en-US" i="1" dirty="0">
              <a:cs typeface="Arial" pitchFamily="34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2666900" y="1844508"/>
            <a:ext cx="2558243" cy="321569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740486" y="1881859"/>
            <a:ext cx="752019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i="1" dirty="0" smtClean="0">
                <a:cs typeface="Arial" pitchFamily="34" charset="0"/>
              </a:rPr>
              <a:t>RAM</a:t>
            </a:r>
            <a:endParaRPr lang="en-US" i="1" dirty="0">
              <a:cs typeface="Arial" pitchFamily="34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2507789" y="2023087"/>
            <a:ext cx="427945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Flowchart: Magnetic Disk 31"/>
          <p:cNvSpPr/>
          <p:nvPr/>
        </p:nvSpPr>
        <p:spPr>
          <a:xfrm>
            <a:off x="2557174" y="4081033"/>
            <a:ext cx="954635" cy="1382579"/>
          </a:xfrm>
          <a:prstGeom prst="flowChartMagneticDisk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>
            <a:off x="2662728" y="4606310"/>
            <a:ext cx="743525" cy="321569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1778094" y="4403656"/>
            <a:ext cx="768159" cy="5355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i="1" dirty="0" smtClean="0">
                <a:cs typeface="Arial" pitchFamily="34" charset="0"/>
              </a:rPr>
              <a:t>VM</a:t>
            </a:r>
            <a:br>
              <a:rPr lang="en-US" i="1" dirty="0" smtClean="0">
                <a:cs typeface="Arial" pitchFamily="34" charset="0"/>
              </a:rPr>
            </a:br>
            <a:r>
              <a:rPr lang="en-US" i="1" dirty="0" smtClean="0">
                <a:cs typeface="Arial" pitchFamily="34" charset="0"/>
              </a:rPr>
              <a:t>image</a:t>
            </a:r>
            <a:endParaRPr lang="en-US" i="1" dirty="0">
              <a:cs typeface="Arial" pitchFamily="34" charset="0"/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2662728" y="5004744"/>
            <a:ext cx="743525" cy="323689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1870753" y="5002753"/>
            <a:ext cx="675441" cy="7571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i="1" dirty="0" smtClean="0">
                <a:cs typeface="Arial" pitchFamily="34" charset="0"/>
              </a:rPr>
              <a:t>host</a:t>
            </a:r>
            <a:br>
              <a:rPr lang="en-US" i="1" dirty="0" smtClean="0">
                <a:cs typeface="Arial" pitchFamily="34" charset="0"/>
              </a:rPr>
            </a:br>
            <a:r>
              <a:rPr lang="en-US" i="1" dirty="0" smtClean="0">
                <a:cs typeface="Arial" pitchFamily="34" charset="0"/>
              </a:rPr>
              <a:t>swap</a:t>
            </a:r>
            <a:br>
              <a:rPr lang="en-US" i="1" dirty="0" smtClean="0">
                <a:cs typeface="Arial" pitchFamily="34" charset="0"/>
              </a:rPr>
            </a:br>
            <a:r>
              <a:rPr lang="en-US" i="1" dirty="0" smtClean="0">
                <a:cs typeface="Arial" pitchFamily="34" charset="0"/>
              </a:rPr>
              <a:t>area</a:t>
            </a:r>
            <a:endParaRPr lang="en-US" i="1" dirty="0">
              <a:cs typeface="Arial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745968" y="4092544"/>
            <a:ext cx="5501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i="1" dirty="0" smtClean="0">
                <a:cs typeface="Arial" pitchFamily="34" charset="0"/>
              </a:rPr>
              <a:t>disk</a:t>
            </a:r>
            <a:endParaRPr lang="en-US" i="1" dirty="0">
              <a:cs typeface="Arial" pitchFamily="34" charset="0"/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2666899" y="3679321"/>
            <a:ext cx="2558244" cy="313932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1740486" y="3679321"/>
            <a:ext cx="752019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i="1" dirty="0" smtClean="0">
                <a:cs typeface="Arial" pitchFamily="34" charset="0"/>
              </a:rPr>
              <a:t>RAM</a:t>
            </a:r>
            <a:endParaRPr lang="en-US" i="1" dirty="0">
              <a:cs typeface="Arial" pitchFamily="34" charset="0"/>
            </a:endParaRPr>
          </a:p>
        </p:txBody>
      </p:sp>
      <p:sp>
        <p:nvSpPr>
          <p:cNvPr id="35" name="Rounded Rectangle 34"/>
          <p:cNvSpPr/>
          <p:nvPr/>
        </p:nvSpPr>
        <p:spPr>
          <a:xfrm>
            <a:off x="3045459" y="1880977"/>
            <a:ext cx="466350" cy="231849"/>
          </a:xfrm>
          <a:prstGeom prst="roundRect">
            <a:avLst/>
          </a:prstGeom>
          <a:pattFill prst="ltDnDiag">
            <a:fgClr>
              <a:schemeClr val="bg1">
                <a:lumMod val="95000"/>
              </a:schemeClr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9144" rIns="0" bIns="9144"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P1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6" name="Rounded Rectangle 35"/>
          <p:cNvSpPr/>
          <p:nvPr/>
        </p:nvSpPr>
        <p:spPr>
          <a:xfrm>
            <a:off x="2891839" y="2686064"/>
            <a:ext cx="326561" cy="231849"/>
          </a:xfrm>
          <a:prstGeom prst="roundRect">
            <a:avLst/>
          </a:prstGeom>
          <a:pattFill prst="ltDnDiag">
            <a:fgClr>
              <a:schemeClr val="bg1">
                <a:lumMod val="95000"/>
              </a:schemeClr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9144" rIns="0" bIns="9144"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B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1" name="Rounded Rectangle 40"/>
          <p:cNvSpPr/>
          <p:nvPr/>
        </p:nvSpPr>
        <p:spPr>
          <a:xfrm>
            <a:off x="3012048" y="5053895"/>
            <a:ext cx="326561" cy="231849"/>
          </a:xfrm>
          <a:prstGeom prst="roundRect">
            <a:avLst/>
          </a:prstGeom>
          <a:pattFill prst="ltDnDiag">
            <a:fgClr>
              <a:schemeClr val="bg1">
                <a:lumMod val="95000"/>
              </a:schemeClr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9144" rIns="0" bIns="9144"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P2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45" name="Straight Arrow Connector 44"/>
          <p:cNvCxnSpPr/>
          <p:nvPr/>
        </p:nvCxnSpPr>
        <p:spPr>
          <a:xfrm>
            <a:off x="1624474" y="3366416"/>
            <a:ext cx="5722345" cy="0"/>
          </a:xfrm>
          <a:prstGeom prst="straightConnector1">
            <a:avLst/>
          </a:prstGeom>
          <a:ln w="38100">
            <a:solidFill>
              <a:schemeClr val="bg1">
                <a:lumMod val="50000"/>
              </a:schemeClr>
            </a:solidFill>
            <a:prstDash val="dash"/>
            <a:tailEnd type="non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>
            <a:off x="2502299" y="3801228"/>
            <a:ext cx="427945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>
            <a:off x="2507789" y="4761353"/>
            <a:ext cx="427945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>
            <a:off x="2507789" y="5145403"/>
            <a:ext cx="427945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Left Brace 52"/>
          <p:cNvSpPr/>
          <p:nvPr/>
        </p:nvSpPr>
        <p:spPr>
          <a:xfrm>
            <a:off x="1586069" y="1871204"/>
            <a:ext cx="284684" cy="1238735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Left Brace 53"/>
          <p:cNvSpPr/>
          <p:nvPr/>
        </p:nvSpPr>
        <p:spPr>
          <a:xfrm>
            <a:off x="1586069" y="3637834"/>
            <a:ext cx="288306" cy="2006834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TextBox 54"/>
          <p:cNvSpPr txBox="1"/>
          <p:nvPr/>
        </p:nvSpPr>
        <p:spPr>
          <a:xfrm rot="16200000">
            <a:off x="764629" y="2345370"/>
            <a:ext cx="1323439" cy="3447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2000" b="1" dirty="0" smtClean="0">
                <a:cs typeface="Arial" pitchFamily="34" charset="0"/>
              </a:rPr>
              <a:t>guest view</a:t>
            </a:r>
            <a:endParaRPr lang="en-US" sz="2000" b="1" dirty="0">
              <a:cs typeface="Arial" pitchFamily="34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 rot="16200000">
            <a:off x="821533" y="4457644"/>
            <a:ext cx="1209627" cy="3447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2000" b="1" dirty="0" smtClean="0">
                <a:cs typeface="Arial" pitchFamily="34" charset="0"/>
              </a:rPr>
              <a:t>host view</a:t>
            </a:r>
            <a:endParaRPr lang="en-US" sz="2000" b="1" dirty="0">
              <a:cs typeface="Arial" pitchFamily="34" charset="0"/>
            </a:endParaRPr>
          </a:p>
        </p:txBody>
      </p:sp>
      <p:sp>
        <p:nvSpPr>
          <p:cNvPr id="61" name="Process 60"/>
          <p:cNvSpPr/>
          <p:nvPr/>
        </p:nvSpPr>
        <p:spPr>
          <a:xfrm>
            <a:off x="5978360" y="4461876"/>
            <a:ext cx="937321" cy="772937"/>
          </a:xfrm>
          <a:prstGeom prst="flowChartProcess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Hyper-visor</a:t>
            </a:r>
            <a:endParaRPr lang="en-US" dirty="0"/>
          </a:p>
        </p:txBody>
      </p:sp>
      <p:sp>
        <p:nvSpPr>
          <p:cNvPr id="62" name="Rounded Rectangle 61"/>
          <p:cNvSpPr/>
          <p:nvPr/>
        </p:nvSpPr>
        <p:spPr>
          <a:xfrm>
            <a:off x="3278634" y="3711281"/>
            <a:ext cx="466350" cy="231849"/>
          </a:xfrm>
          <a:prstGeom prst="roundRect">
            <a:avLst/>
          </a:prstGeom>
          <a:pattFill prst="ltDnDiag">
            <a:fgClr>
              <a:schemeClr val="bg1">
                <a:lumMod val="95000"/>
              </a:schemeClr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9144" rIns="0" bIns="9144"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P1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3" name="Rounded Rectangle 62"/>
          <p:cNvSpPr/>
          <p:nvPr/>
        </p:nvSpPr>
        <p:spPr>
          <a:xfrm>
            <a:off x="3662779" y="1881859"/>
            <a:ext cx="466350" cy="231849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9144" rIns="0" bIns="9144"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P2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9" name="Process 38"/>
          <p:cNvSpPr/>
          <p:nvPr/>
        </p:nvSpPr>
        <p:spPr>
          <a:xfrm>
            <a:off x="5978361" y="2329712"/>
            <a:ext cx="937321" cy="772937"/>
          </a:xfrm>
          <a:prstGeom prst="flowChartProcess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Guest Code</a:t>
            </a:r>
            <a:endParaRPr lang="en-US" dirty="0"/>
          </a:p>
        </p:txBody>
      </p:sp>
      <p:grpSp>
        <p:nvGrpSpPr>
          <p:cNvPr id="42" name="Group 41"/>
          <p:cNvGrpSpPr/>
          <p:nvPr/>
        </p:nvGrpSpPr>
        <p:grpSpPr>
          <a:xfrm>
            <a:off x="6157630" y="3179445"/>
            <a:ext cx="1307627" cy="913099"/>
            <a:chOff x="6157630" y="3179445"/>
            <a:chExt cx="1307627" cy="913099"/>
          </a:xfrm>
        </p:grpSpPr>
        <p:sp>
          <p:nvSpPr>
            <p:cNvPr id="43" name="Lightning Bolt 42"/>
            <p:cNvSpPr/>
            <p:nvPr/>
          </p:nvSpPr>
          <p:spPr>
            <a:xfrm>
              <a:off x="6157630" y="3179445"/>
              <a:ext cx="450166" cy="913099"/>
            </a:xfrm>
            <a:prstGeom prst="lightningBol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6549547" y="3453168"/>
              <a:ext cx="9157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(2) Exit</a:t>
              </a:r>
              <a:endParaRPr lang="en-US" dirty="0"/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3946023" y="2166077"/>
            <a:ext cx="1809673" cy="886793"/>
            <a:chOff x="3946023" y="2166077"/>
            <a:chExt cx="2032339" cy="886793"/>
          </a:xfrm>
        </p:grpSpPr>
        <p:cxnSp>
          <p:nvCxnSpPr>
            <p:cNvPr id="11" name="Curved Connector 10"/>
            <p:cNvCxnSpPr>
              <a:stCxn id="39" idx="1"/>
              <a:endCxn id="8" idx="2"/>
            </p:cNvCxnSpPr>
            <p:nvPr/>
          </p:nvCxnSpPr>
          <p:spPr>
            <a:xfrm rot="10800000">
              <a:off x="3946023" y="2166077"/>
              <a:ext cx="2032339" cy="550104"/>
            </a:xfrm>
            <a:prstGeom prst="curvedConnector2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Box 11"/>
            <p:cNvSpPr txBox="1"/>
            <p:nvPr/>
          </p:nvSpPr>
          <p:spPr>
            <a:xfrm>
              <a:off x="4168689" y="2683538"/>
              <a:ext cx="180967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(1) Access</a:t>
              </a:r>
              <a:endParaRPr lang="en-US" dirty="0"/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3406253" y="3711281"/>
            <a:ext cx="2142173" cy="1617152"/>
            <a:chOff x="3406253" y="3711281"/>
            <a:chExt cx="2142173" cy="1617152"/>
          </a:xfrm>
        </p:grpSpPr>
        <p:sp>
          <p:nvSpPr>
            <p:cNvPr id="47" name="Rounded Rectangle 46"/>
            <p:cNvSpPr/>
            <p:nvPr/>
          </p:nvSpPr>
          <p:spPr>
            <a:xfrm>
              <a:off x="4781723" y="3711281"/>
              <a:ext cx="326561" cy="231849"/>
            </a:xfrm>
            <a:prstGeom prst="round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9144" rIns="0" bIns="9144"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P2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4341582" y="4959101"/>
              <a:ext cx="120684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(3) Swap</a:t>
              </a:r>
              <a:endParaRPr lang="en-US" dirty="0"/>
            </a:p>
          </p:txBody>
        </p:sp>
        <p:cxnSp>
          <p:nvCxnSpPr>
            <p:cNvPr id="48" name="Curved Connector 47"/>
            <p:cNvCxnSpPr>
              <a:stCxn id="17" idx="3"/>
              <a:endCxn id="47" idx="2"/>
            </p:cNvCxnSpPr>
            <p:nvPr/>
          </p:nvCxnSpPr>
          <p:spPr>
            <a:xfrm flipV="1">
              <a:off x="3406253" y="3943130"/>
              <a:ext cx="1538751" cy="1223459"/>
            </a:xfrm>
            <a:prstGeom prst="curvedConnector2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9" name="Rounded Rectangle 48"/>
          <p:cNvSpPr/>
          <p:nvPr/>
        </p:nvSpPr>
        <p:spPr>
          <a:xfrm>
            <a:off x="3989302" y="3711281"/>
            <a:ext cx="466350" cy="231849"/>
          </a:xfrm>
          <a:prstGeom prst="roundRect">
            <a:avLst/>
          </a:prstGeom>
          <a:pattFill prst="ltDnDiag">
            <a:fgClr>
              <a:schemeClr val="bg1">
                <a:lumMod val="95000"/>
              </a:schemeClr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9144" rIns="0" bIns="9144"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P3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08090" y="6064325"/>
            <a:ext cx="70669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Poor performance due to the semantic gap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1479236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Memory balloon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436702"/>
            <a:ext cx="7620000" cy="2289219"/>
          </a:xfrm>
        </p:spPr>
        <p:txBody>
          <a:bodyPr>
            <a:normAutofit lnSpcReduction="10000"/>
          </a:bodyPr>
          <a:lstStyle/>
          <a:p>
            <a:pPr marL="342900" indent="-342900">
              <a:buFont typeface="Arial"/>
              <a:buChar char="•"/>
            </a:pPr>
            <a:r>
              <a:rPr lang="en-US" dirty="0" smtClean="0"/>
              <a:t>Allows guest to make paging decisions, yet:</a:t>
            </a:r>
          </a:p>
          <a:p>
            <a:pPr marL="800100" lvl="1" indent="-342900">
              <a:buFont typeface="Arial"/>
              <a:buChar char="•"/>
            </a:pPr>
            <a:r>
              <a:rPr lang="en-US" dirty="0" smtClean="0"/>
              <a:t>Ballooning takes time</a:t>
            </a:r>
          </a:p>
          <a:p>
            <a:pPr marL="800100" lvl="1" indent="-342900">
              <a:buFont typeface="Arial"/>
              <a:buChar char="•"/>
            </a:pPr>
            <a:r>
              <a:rPr lang="en-US" dirty="0" smtClean="0"/>
              <a:t>Not a complete solution</a:t>
            </a:r>
          </a:p>
          <a:p>
            <a:pPr marL="800100" lvl="1" indent="-342900">
              <a:buFont typeface="Arial"/>
              <a:buChar char="•"/>
            </a:pPr>
            <a:r>
              <a:rPr lang="en-US" dirty="0" err="1" smtClean="0"/>
              <a:t>Paravirtual</a:t>
            </a:r>
            <a:endParaRPr lang="en-US" dirty="0" smtClean="0"/>
          </a:p>
          <a:p>
            <a:pPr marL="800100" lvl="1" indent="-342900">
              <a:buFont typeface="Arial"/>
              <a:buChar char="•"/>
            </a:pPr>
            <a:endParaRPr lang="en-US" dirty="0"/>
          </a:p>
          <a:p>
            <a:pPr marL="342900" indent="-342900">
              <a:buFont typeface="Arial"/>
              <a:buChar char="•"/>
            </a:pPr>
            <a:r>
              <a:rPr lang="en-US" dirty="0" smtClean="0"/>
              <a:t>Virtualization vendor use host swapping as a backup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20" name="Rounded Rectangle 19"/>
          <p:cNvSpPr/>
          <p:nvPr/>
        </p:nvSpPr>
        <p:spPr>
          <a:xfrm>
            <a:off x="5562600" y="2057740"/>
            <a:ext cx="1905000" cy="1295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dirty="0" smtClean="0"/>
              <a:t>guest memory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21" name="Cloud 20"/>
          <p:cNvSpPr/>
          <p:nvPr/>
        </p:nvSpPr>
        <p:spPr>
          <a:xfrm>
            <a:off x="6248400" y="2913104"/>
            <a:ext cx="533400" cy="381000"/>
          </a:xfrm>
          <a:prstGeom prst="cloud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3505200" y="2057740"/>
            <a:ext cx="1905000" cy="1295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dirty="0" smtClean="0"/>
              <a:t>guest memory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23" name="Cloud 22"/>
          <p:cNvSpPr/>
          <p:nvPr/>
        </p:nvSpPr>
        <p:spPr>
          <a:xfrm>
            <a:off x="3886200" y="2705440"/>
            <a:ext cx="1143000" cy="629165"/>
          </a:xfrm>
          <a:prstGeom prst="cloud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balloon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1447800" y="2057740"/>
            <a:ext cx="1905000" cy="1295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dirty="0" smtClean="0"/>
              <a:t>guest memory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25" name="Cloud 24"/>
          <p:cNvSpPr/>
          <p:nvPr/>
        </p:nvSpPr>
        <p:spPr>
          <a:xfrm>
            <a:off x="1447800" y="2438740"/>
            <a:ext cx="1905000" cy="895865"/>
          </a:xfrm>
          <a:prstGeom prst="cloud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26" name="Curved Connector 25"/>
          <p:cNvCxnSpPr>
            <a:stCxn id="22" idx="0"/>
            <a:endCxn id="20" idx="0"/>
          </p:cNvCxnSpPr>
          <p:nvPr/>
        </p:nvCxnSpPr>
        <p:spPr>
          <a:xfrm rot="5400000" flipH="1" flipV="1">
            <a:off x="5486400" y="1029040"/>
            <a:ext cx="12700" cy="2057400"/>
          </a:xfrm>
          <a:prstGeom prst="curvedConnector3">
            <a:avLst>
              <a:gd name="adj1" fmla="val 2675677"/>
            </a:avLst>
          </a:prstGeom>
          <a:ln w="1587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urved Connector 26"/>
          <p:cNvCxnSpPr/>
          <p:nvPr/>
        </p:nvCxnSpPr>
        <p:spPr>
          <a:xfrm rot="5400000" flipH="1" flipV="1">
            <a:off x="3346450" y="1041741"/>
            <a:ext cx="12700" cy="2057400"/>
          </a:xfrm>
          <a:prstGeom prst="curvedConnector3">
            <a:avLst>
              <a:gd name="adj1" fmla="val 2772976"/>
            </a:avLst>
          </a:prstGeom>
          <a:ln w="15875">
            <a:solidFill>
              <a:schemeClr val="tx1"/>
            </a:solidFill>
            <a:headEnd type="triangl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5071929" y="1727537"/>
            <a:ext cx="8416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deflate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2962885" y="1715180"/>
            <a:ext cx="7798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inflate</a:t>
            </a:r>
            <a:endParaRPr lang="en-US" dirty="0"/>
          </a:p>
        </p:txBody>
      </p:sp>
      <p:sp>
        <p:nvSpPr>
          <p:cNvPr id="30" name="Flowchart: Magnetic Disk 13"/>
          <p:cNvSpPr/>
          <p:nvPr/>
        </p:nvSpPr>
        <p:spPr>
          <a:xfrm>
            <a:off x="3998365" y="3474654"/>
            <a:ext cx="954635" cy="792886"/>
          </a:xfrm>
          <a:prstGeom prst="flowChartMagneticDisk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55448"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virtual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disk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31" name="Elbow Connector 30"/>
          <p:cNvCxnSpPr>
            <a:stCxn id="24" idx="2"/>
            <a:endCxn id="30" idx="2"/>
          </p:cNvCxnSpPr>
          <p:nvPr/>
        </p:nvCxnSpPr>
        <p:spPr>
          <a:xfrm rot="16200000" flipH="1">
            <a:off x="2940354" y="2813085"/>
            <a:ext cx="517957" cy="1598065"/>
          </a:xfrm>
          <a:prstGeom prst="bentConnector2">
            <a:avLst/>
          </a:prstGeom>
          <a:ln w="1587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Elbow Connector 31"/>
          <p:cNvCxnSpPr>
            <a:stCxn id="30" idx="4"/>
            <a:endCxn id="20" idx="2"/>
          </p:cNvCxnSpPr>
          <p:nvPr/>
        </p:nvCxnSpPr>
        <p:spPr>
          <a:xfrm flipV="1">
            <a:off x="4953000" y="3353140"/>
            <a:ext cx="1562100" cy="517957"/>
          </a:xfrm>
          <a:prstGeom prst="bentConnector2">
            <a:avLst/>
          </a:prstGeom>
          <a:ln w="1587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2667000" y="3505540"/>
            <a:ext cx="10417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swap out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5206640" y="3505540"/>
            <a:ext cx="8958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swap 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7997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8599" y="1559690"/>
            <a:ext cx="7083758" cy="516623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44128"/>
            <a:ext cx="5791200" cy="1371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Demonstration:</a:t>
            </a:r>
            <a:br>
              <a:rPr lang="en-US" dirty="0" smtClean="0"/>
            </a:br>
            <a:r>
              <a:rPr lang="en-US" dirty="0" smtClean="0"/>
              <a:t>Sequential file read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5150"/>
            <a:ext cx="8077282" cy="4373563"/>
          </a:xfrm>
        </p:spPr>
        <p:txBody>
          <a:bodyPr>
            <a:normAutofit/>
          </a:bodyPr>
          <a:lstStyle/>
          <a:p>
            <a:pPr algn="ctr"/>
            <a:r>
              <a:rPr lang="en-US" b="0" dirty="0" smtClean="0"/>
              <a:t>512MB VM; 100MB cap; 200MB file; Read &amp; re-read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 rot="20782581">
            <a:off x="2975648" y="3975746"/>
            <a:ext cx="49291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Files cached in guest memory; </a:t>
            </a:r>
            <a:r>
              <a:rPr lang="en-US" b="1" dirty="0" smtClean="0"/>
              <a:t>not in host</a:t>
            </a:r>
            <a:endParaRPr lang="en-US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1978222" y="4667931"/>
            <a:ext cx="44653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Disk </a:t>
            </a:r>
            <a:br>
              <a:rPr lang="en-US" dirty="0" smtClean="0"/>
            </a:br>
            <a:r>
              <a:rPr lang="en-US" dirty="0" smtClean="0"/>
              <a:t>read</a:t>
            </a:r>
            <a:endParaRPr lang="en-US" dirty="0"/>
          </a:p>
        </p:txBody>
      </p:sp>
      <p:sp>
        <p:nvSpPr>
          <p:cNvPr id="5" name="Left Brace 4"/>
          <p:cNvSpPr/>
          <p:nvPr/>
        </p:nvSpPr>
        <p:spPr>
          <a:xfrm rot="15399771">
            <a:off x="5233272" y="1357966"/>
            <a:ext cx="250768" cy="5052110"/>
          </a:xfrm>
          <a:prstGeom prst="leftBrace">
            <a:avLst>
              <a:gd name="adj1" fmla="val 8333"/>
              <a:gd name="adj2" fmla="val 50304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Left Brace 9"/>
          <p:cNvSpPr/>
          <p:nvPr/>
        </p:nvSpPr>
        <p:spPr>
          <a:xfrm rot="16200000">
            <a:off x="2171952" y="4277079"/>
            <a:ext cx="273668" cy="399284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7845506" y="2336306"/>
            <a:ext cx="15099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Swapping</a:t>
            </a:r>
            <a:endParaRPr lang="en-US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7878931" y="5534047"/>
            <a:ext cx="15099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Balloon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172912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Agneda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/>
              <a:buChar char="•"/>
            </a:pPr>
            <a:r>
              <a:rPr lang="en-US" dirty="0" smtClean="0"/>
              <a:t>Introduction</a:t>
            </a:r>
          </a:p>
          <a:p>
            <a:pPr marL="342900" indent="-342900">
              <a:buFont typeface="Arial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Problems</a:t>
            </a:r>
          </a:p>
          <a:p>
            <a:pPr marL="342900" indent="-342900">
              <a:buFont typeface="Arial"/>
              <a:buChar char="•"/>
            </a:pPr>
            <a:r>
              <a:rPr lang="en-US" dirty="0" smtClean="0"/>
              <a:t>Solutions</a:t>
            </a:r>
          </a:p>
          <a:p>
            <a:pPr marL="342900" indent="-342900">
              <a:buFont typeface="Arial"/>
              <a:buChar char="•"/>
            </a:pPr>
            <a:r>
              <a:rPr lang="en-US" dirty="0" smtClean="0"/>
              <a:t>Evaluation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1540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8599" y="1559690"/>
            <a:ext cx="7083758" cy="516623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44128"/>
            <a:ext cx="5791200" cy="1371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Problem #1:</a:t>
            </a:r>
            <a:br>
              <a:rPr lang="en-US" dirty="0" smtClean="0"/>
            </a:br>
            <a:r>
              <a:rPr lang="en-US" dirty="0" smtClean="0"/>
              <a:t>Stale Swap Reads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12" name="Donut 11"/>
          <p:cNvSpPr/>
          <p:nvPr/>
        </p:nvSpPr>
        <p:spPr>
          <a:xfrm>
            <a:off x="2017448" y="2005623"/>
            <a:ext cx="580073" cy="580038"/>
          </a:xfrm>
          <a:prstGeom prst="donut">
            <a:avLst>
              <a:gd name="adj" fmla="val 14702"/>
            </a:avLst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597521" y="2254978"/>
            <a:ext cx="24820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Stale swap reads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063631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#1:</a:t>
            </a:r>
            <a:br>
              <a:rPr lang="en-US" dirty="0" smtClean="0"/>
            </a:br>
            <a:r>
              <a:rPr lang="en-US" dirty="0" smtClean="0"/>
              <a:t>Stale Swap Reads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156727"/>
            <a:ext cx="7620000" cy="337575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Swap data is read just for disk blocks to overwrite it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7" name="Flowchart: Magnetic Disk 88"/>
          <p:cNvSpPr/>
          <p:nvPr/>
        </p:nvSpPr>
        <p:spPr>
          <a:xfrm>
            <a:off x="6161754" y="2265028"/>
            <a:ext cx="954635" cy="792886"/>
          </a:xfrm>
          <a:prstGeom prst="flowChartMagneticDisk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Flowchart: Magnetic Disk 3"/>
          <p:cNvSpPr/>
          <p:nvPr/>
        </p:nvSpPr>
        <p:spPr>
          <a:xfrm>
            <a:off x="2557174" y="2279357"/>
            <a:ext cx="954635" cy="792886"/>
          </a:xfrm>
          <a:prstGeom prst="flowChartMagneticDisk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TextBox 58"/>
          <p:cNvSpPr txBox="1"/>
          <p:nvPr/>
        </p:nvSpPr>
        <p:spPr>
          <a:xfrm>
            <a:off x="2745968" y="2216383"/>
            <a:ext cx="5501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i="1" dirty="0" smtClean="0">
                <a:cs typeface="Arial" pitchFamily="34" charset="0"/>
              </a:rPr>
              <a:t>disk</a:t>
            </a:r>
            <a:endParaRPr lang="en-US" i="1" dirty="0">
              <a:cs typeface="Arial" pitchFamily="34" charset="0"/>
            </a:endParaRPr>
          </a:p>
        </p:txBody>
      </p:sp>
      <p:sp>
        <p:nvSpPr>
          <p:cNvPr id="60" name="Rounded Rectangle 59"/>
          <p:cNvSpPr/>
          <p:nvPr/>
        </p:nvSpPr>
        <p:spPr>
          <a:xfrm>
            <a:off x="2666899" y="1844508"/>
            <a:ext cx="743525" cy="321569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TextBox 60"/>
          <p:cNvSpPr txBox="1"/>
          <p:nvPr/>
        </p:nvSpPr>
        <p:spPr>
          <a:xfrm>
            <a:off x="1740486" y="1881859"/>
            <a:ext cx="752019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i="1" dirty="0" smtClean="0">
                <a:cs typeface="Arial" pitchFamily="34" charset="0"/>
              </a:rPr>
              <a:t>RAM</a:t>
            </a:r>
            <a:endParaRPr lang="en-US" i="1" dirty="0">
              <a:cs typeface="Arial" pitchFamily="34" charset="0"/>
            </a:endParaRPr>
          </a:p>
        </p:txBody>
      </p:sp>
      <p:cxnSp>
        <p:nvCxnSpPr>
          <p:cNvPr id="62" name="Straight Arrow Connector 61"/>
          <p:cNvCxnSpPr/>
          <p:nvPr/>
        </p:nvCxnSpPr>
        <p:spPr>
          <a:xfrm>
            <a:off x="2507789" y="2023087"/>
            <a:ext cx="427945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/>
          <p:nvPr/>
        </p:nvCxnSpPr>
        <p:spPr>
          <a:xfrm>
            <a:off x="3709324" y="3109938"/>
            <a:ext cx="2178105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4075599" y="1794394"/>
            <a:ext cx="1531764" cy="6186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2400" dirty="0" smtClean="0">
                <a:cs typeface="Arial" pitchFamily="34" charset="0"/>
              </a:rPr>
              <a:t>(</a:t>
            </a:r>
            <a:r>
              <a:rPr lang="en-US" sz="2400" b="1" dirty="0" smtClean="0">
                <a:cs typeface="Arial" pitchFamily="34" charset="0"/>
              </a:rPr>
              <a:t>1</a:t>
            </a:r>
            <a:r>
              <a:rPr lang="en-US" sz="2400" dirty="0" smtClean="0">
                <a:cs typeface="Arial" pitchFamily="34" charset="0"/>
              </a:rPr>
              <a:t>)</a:t>
            </a:r>
            <a:r>
              <a:rPr lang="en-US" dirty="0" smtClean="0">
                <a:cs typeface="Arial" pitchFamily="34" charset="0"/>
              </a:rPr>
              <a:t/>
            </a:r>
            <a:br>
              <a:rPr lang="en-US" dirty="0" smtClean="0">
                <a:cs typeface="Arial" pitchFamily="34" charset="0"/>
              </a:rPr>
            </a:br>
            <a:r>
              <a:rPr lang="en-US" dirty="0" smtClean="0">
                <a:solidFill>
                  <a:schemeClr val="bg1">
                    <a:lumMod val="65000"/>
                  </a:schemeClr>
                </a:solidFill>
                <a:cs typeface="Arial" pitchFamily="34" charset="0"/>
              </a:rPr>
              <a:t>VM reads P2</a:t>
            </a:r>
          </a:p>
        </p:txBody>
      </p:sp>
      <p:sp>
        <p:nvSpPr>
          <p:cNvPr id="65" name="Rounded Rectangle 64"/>
          <p:cNvSpPr/>
          <p:nvPr/>
        </p:nvSpPr>
        <p:spPr>
          <a:xfrm>
            <a:off x="6233074" y="1842573"/>
            <a:ext cx="743525" cy="321569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Flowchart: Magnetic Disk 31"/>
          <p:cNvSpPr/>
          <p:nvPr/>
        </p:nvSpPr>
        <p:spPr>
          <a:xfrm>
            <a:off x="2557174" y="4081033"/>
            <a:ext cx="954635" cy="1382579"/>
          </a:xfrm>
          <a:prstGeom prst="flowChartMagneticDisk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Rounded Rectangle 66"/>
          <p:cNvSpPr/>
          <p:nvPr/>
        </p:nvSpPr>
        <p:spPr>
          <a:xfrm>
            <a:off x="2662728" y="4606310"/>
            <a:ext cx="743525" cy="321569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TextBox 67"/>
          <p:cNvSpPr txBox="1"/>
          <p:nvPr/>
        </p:nvSpPr>
        <p:spPr>
          <a:xfrm>
            <a:off x="1778094" y="4403656"/>
            <a:ext cx="768159" cy="5355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i="1" dirty="0" smtClean="0">
                <a:cs typeface="Arial" pitchFamily="34" charset="0"/>
              </a:rPr>
              <a:t>VM</a:t>
            </a:r>
            <a:br>
              <a:rPr lang="en-US" i="1" dirty="0" smtClean="0">
                <a:cs typeface="Arial" pitchFamily="34" charset="0"/>
              </a:rPr>
            </a:br>
            <a:r>
              <a:rPr lang="en-US" i="1" dirty="0" smtClean="0">
                <a:cs typeface="Arial" pitchFamily="34" charset="0"/>
              </a:rPr>
              <a:t>image</a:t>
            </a:r>
            <a:endParaRPr lang="en-US" i="1" dirty="0">
              <a:cs typeface="Arial" pitchFamily="34" charset="0"/>
            </a:endParaRPr>
          </a:p>
        </p:txBody>
      </p:sp>
      <p:sp>
        <p:nvSpPr>
          <p:cNvPr id="69" name="Rounded Rectangle 68"/>
          <p:cNvSpPr/>
          <p:nvPr/>
        </p:nvSpPr>
        <p:spPr>
          <a:xfrm>
            <a:off x="2662728" y="5004744"/>
            <a:ext cx="743525" cy="323689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TextBox 69"/>
          <p:cNvSpPr txBox="1"/>
          <p:nvPr/>
        </p:nvSpPr>
        <p:spPr>
          <a:xfrm>
            <a:off x="1870753" y="5002753"/>
            <a:ext cx="675441" cy="7571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i="1" dirty="0" smtClean="0">
                <a:cs typeface="Arial" pitchFamily="34" charset="0"/>
              </a:rPr>
              <a:t>host</a:t>
            </a:r>
            <a:br>
              <a:rPr lang="en-US" i="1" dirty="0" smtClean="0">
                <a:cs typeface="Arial" pitchFamily="34" charset="0"/>
              </a:rPr>
            </a:br>
            <a:r>
              <a:rPr lang="en-US" i="1" dirty="0" smtClean="0">
                <a:cs typeface="Arial" pitchFamily="34" charset="0"/>
              </a:rPr>
              <a:t>swap</a:t>
            </a:r>
            <a:br>
              <a:rPr lang="en-US" i="1" dirty="0" smtClean="0">
                <a:cs typeface="Arial" pitchFamily="34" charset="0"/>
              </a:rPr>
            </a:br>
            <a:r>
              <a:rPr lang="en-US" i="1" dirty="0" smtClean="0">
                <a:cs typeface="Arial" pitchFamily="34" charset="0"/>
              </a:rPr>
              <a:t>area</a:t>
            </a:r>
            <a:endParaRPr lang="en-US" i="1" dirty="0">
              <a:cs typeface="Arial" pitchFamily="34" charset="0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2745968" y="4092544"/>
            <a:ext cx="5501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i="1" dirty="0" smtClean="0">
                <a:cs typeface="Arial" pitchFamily="34" charset="0"/>
              </a:rPr>
              <a:t>disk</a:t>
            </a:r>
            <a:endParaRPr lang="en-US" i="1" dirty="0">
              <a:cs typeface="Arial" pitchFamily="34" charset="0"/>
            </a:endParaRPr>
          </a:p>
        </p:txBody>
      </p:sp>
      <p:sp>
        <p:nvSpPr>
          <p:cNvPr id="72" name="Rounded Rectangle 71"/>
          <p:cNvSpPr/>
          <p:nvPr/>
        </p:nvSpPr>
        <p:spPr>
          <a:xfrm>
            <a:off x="2666899" y="3646185"/>
            <a:ext cx="743525" cy="321569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TextBox 72"/>
          <p:cNvSpPr txBox="1"/>
          <p:nvPr/>
        </p:nvSpPr>
        <p:spPr>
          <a:xfrm>
            <a:off x="1740486" y="3679321"/>
            <a:ext cx="752019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i="1" dirty="0" smtClean="0">
                <a:cs typeface="Arial" pitchFamily="34" charset="0"/>
              </a:rPr>
              <a:t>RAM</a:t>
            </a:r>
            <a:endParaRPr lang="en-US" i="1" dirty="0">
              <a:cs typeface="Arial" pitchFamily="34" charset="0"/>
            </a:endParaRPr>
          </a:p>
        </p:txBody>
      </p:sp>
      <p:sp>
        <p:nvSpPr>
          <p:cNvPr id="74" name="Flowchart: Magnetic Disk 54"/>
          <p:cNvSpPr/>
          <p:nvPr/>
        </p:nvSpPr>
        <p:spPr>
          <a:xfrm>
            <a:off x="4323804" y="4079098"/>
            <a:ext cx="954635" cy="1382579"/>
          </a:xfrm>
          <a:prstGeom prst="flowChartMagneticDisk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ounded Rectangle 74"/>
          <p:cNvSpPr/>
          <p:nvPr/>
        </p:nvSpPr>
        <p:spPr>
          <a:xfrm>
            <a:off x="4429358" y="4604375"/>
            <a:ext cx="743525" cy="321569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ounded Rectangle 75"/>
          <p:cNvSpPr/>
          <p:nvPr/>
        </p:nvSpPr>
        <p:spPr>
          <a:xfrm>
            <a:off x="4429358" y="5002809"/>
            <a:ext cx="743525" cy="323689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ounded Rectangle 76"/>
          <p:cNvSpPr/>
          <p:nvPr/>
        </p:nvSpPr>
        <p:spPr>
          <a:xfrm>
            <a:off x="4433529" y="3644250"/>
            <a:ext cx="743525" cy="321569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8" name="Curved Connector 77"/>
          <p:cNvCxnSpPr>
            <a:endCxn id="77" idx="3"/>
          </p:cNvCxnSpPr>
          <p:nvPr/>
        </p:nvCxnSpPr>
        <p:spPr>
          <a:xfrm flipV="1">
            <a:off x="5111372" y="3805035"/>
            <a:ext cx="65682" cy="1356825"/>
          </a:xfrm>
          <a:prstGeom prst="curvedConnector3">
            <a:avLst>
              <a:gd name="adj1" fmla="val 448041"/>
            </a:avLst>
          </a:prstGeom>
          <a:ln w="1905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78"/>
          <p:cNvCxnSpPr/>
          <p:nvPr/>
        </p:nvCxnSpPr>
        <p:spPr>
          <a:xfrm>
            <a:off x="3591788" y="5539079"/>
            <a:ext cx="614480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TextBox 79"/>
          <p:cNvSpPr txBox="1"/>
          <p:nvPr/>
        </p:nvSpPr>
        <p:spPr>
          <a:xfrm>
            <a:off x="3436210" y="3658578"/>
            <a:ext cx="954708" cy="10618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2400" dirty="0" smtClean="0">
                <a:cs typeface="Arial" pitchFamily="34" charset="0"/>
              </a:rPr>
              <a:t>(</a:t>
            </a:r>
            <a:r>
              <a:rPr lang="en-US" sz="2400" b="1" dirty="0" smtClean="0">
                <a:cs typeface="Arial" pitchFamily="34" charset="0"/>
              </a:rPr>
              <a:t>2</a:t>
            </a:r>
            <a:r>
              <a:rPr lang="en-US" sz="2400" dirty="0" smtClean="0">
                <a:cs typeface="Arial" pitchFamily="34" charset="0"/>
              </a:rPr>
              <a:t>)</a:t>
            </a:r>
            <a:r>
              <a:rPr lang="en-US" dirty="0" smtClean="0">
                <a:cs typeface="Arial" pitchFamily="34" charset="0"/>
              </a:rPr>
              <a:t/>
            </a:r>
            <a:br>
              <a:rPr lang="en-US" dirty="0" smtClean="0">
                <a:cs typeface="Arial" pitchFamily="34" charset="0"/>
              </a:rPr>
            </a:br>
            <a:r>
              <a:rPr lang="en-US" dirty="0" smtClean="0">
                <a:solidFill>
                  <a:schemeClr val="bg1">
                    <a:lumMod val="65000"/>
                  </a:schemeClr>
                </a:solidFill>
                <a:cs typeface="Arial" pitchFamily="34" charset="0"/>
              </a:rPr>
              <a:t>#PF 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  <a:cs typeface="Arial" pitchFamily="34" charset="0"/>
                <a:sym typeface="Wingdings"/>
              </a:rPr>
              <a:t>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  <a:cs typeface="Arial" pitchFamily="34" charset="0"/>
              </a:rPr>
              <a:t/>
            </a:r>
            <a:br>
              <a:rPr lang="en-US" dirty="0" smtClean="0">
                <a:solidFill>
                  <a:schemeClr val="bg1">
                    <a:lumMod val="65000"/>
                  </a:schemeClr>
                </a:solidFill>
                <a:cs typeface="Arial" pitchFamily="34" charset="0"/>
              </a:rPr>
            </a:br>
            <a:r>
              <a:rPr lang="en-US" dirty="0" smtClean="0">
                <a:solidFill>
                  <a:schemeClr val="bg1">
                    <a:lumMod val="65000"/>
                  </a:schemeClr>
                </a:solidFill>
                <a:cs typeface="Arial" pitchFamily="34" charset="0"/>
              </a:rPr>
              <a:t>reading</a:t>
            </a:r>
            <a:br>
              <a:rPr lang="en-US" dirty="0" smtClean="0">
                <a:solidFill>
                  <a:schemeClr val="bg1">
                    <a:lumMod val="65000"/>
                  </a:schemeClr>
                </a:solidFill>
                <a:cs typeface="Arial" pitchFamily="34" charset="0"/>
              </a:rPr>
            </a:br>
            <a:r>
              <a:rPr lang="en-US" dirty="0" smtClean="0">
                <a:solidFill>
                  <a:schemeClr val="bg1">
                    <a:lumMod val="65000"/>
                  </a:schemeClr>
                </a:solidFill>
                <a:cs typeface="Arial" pitchFamily="34" charset="0"/>
              </a:rPr>
              <a:t>P</a:t>
            </a:r>
          </a:p>
        </p:txBody>
      </p:sp>
      <p:cxnSp>
        <p:nvCxnSpPr>
          <p:cNvPr id="81" name="Straight Arrow Connector 80"/>
          <p:cNvCxnSpPr/>
          <p:nvPr/>
        </p:nvCxnSpPr>
        <p:spPr>
          <a:xfrm>
            <a:off x="5393654" y="5538487"/>
            <a:ext cx="614480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TextBox 81"/>
          <p:cNvSpPr txBox="1"/>
          <p:nvPr/>
        </p:nvSpPr>
        <p:spPr>
          <a:xfrm>
            <a:off x="5352070" y="3658578"/>
            <a:ext cx="774709" cy="12834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2400" dirty="0" smtClean="0">
                <a:cs typeface="Arial" pitchFamily="34" charset="0"/>
              </a:rPr>
              <a:t>(</a:t>
            </a:r>
            <a:r>
              <a:rPr lang="en-US" sz="2400" b="1" dirty="0" smtClean="0">
                <a:cs typeface="Arial" pitchFamily="34" charset="0"/>
              </a:rPr>
              <a:t>3</a:t>
            </a:r>
            <a:r>
              <a:rPr lang="en-US" sz="2400" dirty="0" smtClean="0">
                <a:cs typeface="Arial" pitchFamily="34" charset="0"/>
              </a:rPr>
              <a:t>)</a:t>
            </a:r>
            <a:r>
              <a:rPr lang="en-US" dirty="0" smtClean="0">
                <a:cs typeface="Arial" pitchFamily="34" charset="0"/>
              </a:rPr>
              <a:t/>
            </a:r>
            <a:br>
              <a:rPr lang="en-US" dirty="0" smtClean="0">
                <a:cs typeface="Arial" pitchFamily="34" charset="0"/>
              </a:rPr>
            </a:br>
            <a:r>
              <a:rPr lang="en-US" dirty="0" smtClean="0">
                <a:solidFill>
                  <a:schemeClr val="bg1">
                    <a:lumMod val="65000"/>
                  </a:schemeClr>
                </a:solidFill>
                <a:cs typeface="Arial" pitchFamily="34" charset="0"/>
              </a:rPr>
              <a:t>over-</a:t>
            </a:r>
            <a:br>
              <a:rPr lang="en-US" dirty="0" smtClean="0">
                <a:solidFill>
                  <a:schemeClr val="bg1">
                    <a:lumMod val="65000"/>
                  </a:schemeClr>
                </a:solidFill>
                <a:cs typeface="Arial" pitchFamily="34" charset="0"/>
              </a:rPr>
            </a:br>
            <a:r>
              <a:rPr lang="en-US" dirty="0" smtClean="0">
                <a:solidFill>
                  <a:schemeClr val="bg1">
                    <a:lumMod val="65000"/>
                  </a:schemeClr>
                </a:solidFill>
                <a:cs typeface="Arial" pitchFamily="34" charset="0"/>
              </a:rPr>
              <a:t>write</a:t>
            </a:r>
          </a:p>
          <a:p>
            <a:pPr algn="ctr">
              <a:lnSpc>
                <a:spcPct val="80000"/>
              </a:lnSpc>
            </a:pPr>
            <a:r>
              <a:rPr lang="en-US" dirty="0" smtClean="0">
                <a:solidFill>
                  <a:schemeClr val="bg1">
                    <a:lumMod val="65000"/>
                  </a:schemeClr>
                </a:solidFill>
                <a:cs typeface="Arial" pitchFamily="34" charset="0"/>
              </a:rPr>
              <a:t>it with</a:t>
            </a:r>
            <a:br>
              <a:rPr lang="en-US" dirty="0" smtClean="0">
                <a:solidFill>
                  <a:schemeClr val="bg1">
                    <a:lumMod val="65000"/>
                  </a:schemeClr>
                </a:solidFill>
                <a:cs typeface="Arial" pitchFamily="34" charset="0"/>
              </a:rPr>
            </a:br>
            <a:r>
              <a:rPr lang="en-US" dirty="0" smtClean="0">
                <a:solidFill>
                  <a:schemeClr val="bg1">
                    <a:lumMod val="65000"/>
                  </a:schemeClr>
                </a:solidFill>
                <a:cs typeface="Arial" pitchFamily="34" charset="0"/>
              </a:rPr>
              <a:t>P2</a:t>
            </a:r>
            <a:endParaRPr lang="en-US" dirty="0">
              <a:solidFill>
                <a:schemeClr val="bg1">
                  <a:lumMod val="65000"/>
                </a:schemeClr>
              </a:solidFill>
              <a:cs typeface="Arial" pitchFamily="34" charset="0"/>
            </a:endParaRPr>
          </a:p>
        </p:txBody>
      </p:sp>
      <p:sp>
        <p:nvSpPr>
          <p:cNvPr id="83" name="Flowchart: Magnetic Disk 66"/>
          <p:cNvSpPr/>
          <p:nvPr/>
        </p:nvSpPr>
        <p:spPr>
          <a:xfrm>
            <a:off x="6123349" y="4079098"/>
            <a:ext cx="954635" cy="1382579"/>
          </a:xfrm>
          <a:prstGeom prst="flowChartMagneticDisk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Rounded Rectangle 83"/>
          <p:cNvSpPr/>
          <p:nvPr/>
        </p:nvSpPr>
        <p:spPr>
          <a:xfrm>
            <a:off x="6228903" y="4604375"/>
            <a:ext cx="743525" cy="321569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Rounded Rectangle 84"/>
          <p:cNvSpPr/>
          <p:nvPr/>
        </p:nvSpPr>
        <p:spPr>
          <a:xfrm>
            <a:off x="6228903" y="5002809"/>
            <a:ext cx="743525" cy="323689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Rounded Rectangle 85"/>
          <p:cNvSpPr/>
          <p:nvPr/>
        </p:nvSpPr>
        <p:spPr>
          <a:xfrm>
            <a:off x="6233074" y="3644250"/>
            <a:ext cx="743525" cy="321569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Rounded Rectangle 86"/>
          <p:cNvSpPr/>
          <p:nvPr/>
        </p:nvSpPr>
        <p:spPr>
          <a:xfrm>
            <a:off x="3045459" y="1880977"/>
            <a:ext cx="326561" cy="231849"/>
          </a:xfrm>
          <a:prstGeom prst="roundRect">
            <a:avLst/>
          </a:prstGeom>
          <a:pattFill prst="ltDnDiag">
            <a:fgClr>
              <a:schemeClr val="bg1">
                <a:lumMod val="95000"/>
              </a:schemeClr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9144" rIns="0" bIns="9144"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8" name="Rounded Rectangle 87"/>
          <p:cNvSpPr/>
          <p:nvPr/>
        </p:nvSpPr>
        <p:spPr>
          <a:xfrm>
            <a:off x="2891839" y="2686064"/>
            <a:ext cx="326561" cy="231849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9144" rIns="0" bIns="9144"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P2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9" name="Rounded Rectangle 88"/>
          <p:cNvSpPr/>
          <p:nvPr/>
        </p:nvSpPr>
        <p:spPr>
          <a:xfrm>
            <a:off x="6611250" y="1880978"/>
            <a:ext cx="326561" cy="231849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9144" rIns="0" bIns="9144"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P2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0" name="Rounded Rectangle 89"/>
          <p:cNvSpPr/>
          <p:nvPr/>
        </p:nvSpPr>
        <p:spPr>
          <a:xfrm>
            <a:off x="6502792" y="2644683"/>
            <a:ext cx="326561" cy="231849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9144" rIns="0" bIns="9144"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P2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91" name="Curved Connector 90"/>
          <p:cNvCxnSpPr>
            <a:stCxn id="90" idx="3"/>
            <a:endCxn id="65" idx="3"/>
          </p:cNvCxnSpPr>
          <p:nvPr/>
        </p:nvCxnSpPr>
        <p:spPr>
          <a:xfrm flipV="1">
            <a:off x="6829353" y="2003358"/>
            <a:ext cx="147246" cy="757250"/>
          </a:xfrm>
          <a:prstGeom prst="curvedConnector3">
            <a:avLst>
              <a:gd name="adj1" fmla="val 255250"/>
            </a:avLst>
          </a:prstGeom>
          <a:ln w="1905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Rounded Rectangle 91"/>
          <p:cNvSpPr/>
          <p:nvPr/>
        </p:nvSpPr>
        <p:spPr>
          <a:xfrm>
            <a:off x="3005509" y="4654462"/>
            <a:ext cx="326561" cy="231849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9144" rIns="0" bIns="9144"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P2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3" name="Rounded Rectangle 92"/>
          <p:cNvSpPr/>
          <p:nvPr/>
        </p:nvSpPr>
        <p:spPr>
          <a:xfrm>
            <a:off x="3012048" y="5053895"/>
            <a:ext cx="326561" cy="231849"/>
          </a:xfrm>
          <a:prstGeom prst="roundRect">
            <a:avLst/>
          </a:prstGeom>
          <a:pattFill prst="ltDnDiag">
            <a:fgClr>
              <a:schemeClr val="bg1">
                <a:lumMod val="95000"/>
              </a:schemeClr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9144" rIns="0" bIns="9144"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4" name="Rounded Rectangle 93"/>
          <p:cNvSpPr/>
          <p:nvPr/>
        </p:nvSpPr>
        <p:spPr>
          <a:xfrm>
            <a:off x="4792768" y="4657108"/>
            <a:ext cx="326561" cy="231849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9144" rIns="0" bIns="9144"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P2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5" name="Rounded Rectangle 94"/>
          <p:cNvSpPr/>
          <p:nvPr/>
        </p:nvSpPr>
        <p:spPr>
          <a:xfrm>
            <a:off x="4798376" y="3692452"/>
            <a:ext cx="326561" cy="231849"/>
          </a:xfrm>
          <a:prstGeom prst="roundRect">
            <a:avLst/>
          </a:prstGeom>
          <a:pattFill prst="ltDnDiag">
            <a:fgClr>
              <a:schemeClr val="bg1">
                <a:lumMod val="95000"/>
              </a:schemeClr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9144" rIns="0" bIns="9144"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6" name="Rounded Rectangle 95"/>
          <p:cNvSpPr/>
          <p:nvPr/>
        </p:nvSpPr>
        <p:spPr>
          <a:xfrm>
            <a:off x="4812089" y="5041158"/>
            <a:ext cx="326561" cy="231849"/>
          </a:xfrm>
          <a:prstGeom prst="roundRect">
            <a:avLst/>
          </a:prstGeom>
          <a:pattFill prst="ltDnDiag">
            <a:fgClr>
              <a:schemeClr val="bg1">
                <a:lumMod val="95000"/>
              </a:schemeClr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9144" rIns="0" bIns="9144"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P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97" name="Straight Arrow Connector 96"/>
          <p:cNvCxnSpPr/>
          <p:nvPr/>
        </p:nvCxnSpPr>
        <p:spPr>
          <a:xfrm>
            <a:off x="1624474" y="3366416"/>
            <a:ext cx="5722345" cy="0"/>
          </a:xfrm>
          <a:prstGeom prst="straightConnector1">
            <a:avLst/>
          </a:prstGeom>
          <a:ln w="38100">
            <a:solidFill>
              <a:schemeClr val="bg1">
                <a:lumMod val="50000"/>
              </a:schemeClr>
            </a:solidFill>
            <a:prstDash val="dash"/>
            <a:tailEnd type="non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Curved Connector 97"/>
          <p:cNvCxnSpPr>
            <a:stCxn id="84" idx="3"/>
            <a:endCxn id="86" idx="3"/>
          </p:cNvCxnSpPr>
          <p:nvPr/>
        </p:nvCxnSpPr>
        <p:spPr>
          <a:xfrm flipV="1">
            <a:off x="6972428" y="3805035"/>
            <a:ext cx="4171" cy="960125"/>
          </a:xfrm>
          <a:prstGeom prst="curvedConnector3">
            <a:avLst>
              <a:gd name="adj1" fmla="val 5580700"/>
            </a:avLst>
          </a:prstGeom>
          <a:ln w="1905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Rounded Rectangle 98"/>
          <p:cNvSpPr/>
          <p:nvPr/>
        </p:nvSpPr>
        <p:spPr>
          <a:xfrm>
            <a:off x="6617124" y="4655689"/>
            <a:ext cx="326561" cy="231849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9144" rIns="0" bIns="9144"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P2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0" name="Rounded Rectangle 99"/>
          <p:cNvSpPr/>
          <p:nvPr/>
        </p:nvSpPr>
        <p:spPr>
          <a:xfrm>
            <a:off x="6609285" y="3691033"/>
            <a:ext cx="326561" cy="231849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9144" rIns="0" bIns="9144"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P2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1" name="Rounded Rectangle 100"/>
          <p:cNvSpPr/>
          <p:nvPr/>
        </p:nvSpPr>
        <p:spPr>
          <a:xfrm>
            <a:off x="6622998" y="5039739"/>
            <a:ext cx="326561" cy="231849"/>
          </a:xfrm>
          <a:prstGeom prst="roundRect">
            <a:avLst/>
          </a:prstGeom>
          <a:pattFill prst="ltDnDiag">
            <a:fgClr>
              <a:schemeClr val="bg1">
                <a:lumMod val="95000"/>
              </a:schemeClr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9144" rIns="0" bIns="9144"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P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02" name="Straight Arrow Connector 101"/>
          <p:cNvCxnSpPr/>
          <p:nvPr/>
        </p:nvCxnSpPr>
        <p:spPr>
          <a:xfrm>
            <a:off x="2502299" y="3801228"/>
            <a:ext cx="427945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Arrow Connector 102"/>
          <p:cNvCxnSpPr/>
          <p:nvPr/>
        </p:nvCxnSpPr>
        <p:spPr>
          <a:xfrm>
            <a:off x="2507789" y="4761353"/>
            <a:ext cx="427945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Arrow Connector 103"/>
          <p:cNvCxnSpPr/>
          <p:nvPr/>
        </p:nvCxnSpPr>
        <p:spPr>
          <a:xfrm>
            <a:off x="2507789" y="5145403"/>
            <a:ext cx="427945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Left Brace 104"/>
          <p:cNvSpPr/>
          <p:nvPr/>
        </p:nvSpPr>
        <p:spPr>
          <a:xfrm>
            <a:off x="1253991" y="1871204"/>
            <a:ext cx="284684" cy="1238735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Left Brace 105"/>
          <p:cNvSpPr/>
          <p:nvPr/>
        </p:nvSpPr>
        <p:spPr>
          <a:xfrm>
            <a:off x="1250369" y="3602893"/>
            <a:ext cx="288306" cy="2006834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TextBox 106"/>
          <p:cNvSpPr txBox="1"/>
          <p:nvPr/>
        </p:nvSpPr>
        <p:spPr>
          <a:xfrm rot="16200000">
            <a:off x="432551" y="2345370"/>
            <a:ext cx="1323439" cy="3447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2000" b="1" dirty="0" smtClean="0">
                <a:cs typeface="Arial" pitchFamily="34" charset="0"/>
              </a:rPr>
              <a:t>guest view</a:t>
            </a:r>
            <a:endParaRPr lang="en-US" sz="2000" b="1" dirty="0">
              <a:cs typeface="Arial" pitchFamily="34" charset="0"/>
            </a:endParaRPr>
          </a:p>
        </p:txBody>
      </p:sp>
      <p:sp>
        <p:nvSpPr>
          <p:cNvPr id="108" name="TextBox 107"/>
          <p:cNvSpPr txBox="1"/>
          <p:nvPr/>
        </p:nvSpPr>
        <p:spPr>
          <a:xfrm rot="16200000">
            <a:off x="485833" y="4422703"/>
            <a:ext cx="1209627" cy="3447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2000" b="1" dirty="0" smtClean="0">
                <a:cs typeface="Arial" pitchFamily="34" charset="0"/>
              </a:rPr>
              <a:t>host view</a:t>
            </a:r>
            <a:endParaRPr lang="en-US" sz="2000" b="1" dirty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2322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34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35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6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7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38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9" presetID="34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40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41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42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43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44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" grpId="0" animBg="1"/>
      <p:bldP spid="67" grpId="0" animBg="1"/>
      <p:bldP spid="68" grpId="0"/>
      <p:bldP spid="69" grpId="0" animBg="1"/>
      <p:bldP spid="70" grpId="0"/>
      <p:bldP spid="71" grpId="0"/>
      <p:bldP spid="72" grpId="0" animBg="1"/>
      <p:bldP spid="73" grpId="0"/>
      <p:bldP spid="74" grpId="0" animBg="1"/>
      <p:bldP spid="75" grpId="0" animBg="1"/>
      <p:bldP spid="76" grpId="0" animBg="1"/>
      <p:bldP spid="77" grpId="0" animBg="1"/>
      <p:bldP spid="80" grpId="0"/>
      <p:bldP spid="82" grpId="0"/>
      <p:bldP spid="83" grpId="0" animBg="1"/>
      <p:bldP spid="84" grpId="0" animBg="1"/>
      <p:bldP spid="85" grpId="0" animBg="1"/>
      <p:bldP spid="86" grpId="0" animBg="1"/>
      <p:bldP spid="87" grpId="0" animBg="1"/>
      <p:bldP spid="92" grpId="0" animBg="1"/>
      <p:bldP spid="93" grpId="0" animBg="1"/>
      <p:bldP spid="93" grpId="1" animBg="1"/>
      <p:bldP spid="94" grpId="0" animBg="1"/>
      <p:bldP spid="95" grpId="0" animBg="1"/>
      <p:bldP spid="96" grpId="0" animBg="1"/>
      <p:bldP spid="99" grpId="0" animBg="1"/>
      <p:bldP spid="100" grpId="0" animBg="1"/>
      <p:bldP spid="10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#2:</a:t>
            </a:r>
            <a:br>
              <a:rPr lang="en-US" dirty="0" smtClean="0"/>
            </a:br>
            <a:r>
              <a:rPr lang="en-US" dirty="0" smtClean="0"/>
              <a:t>False Swap Reads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918952"/>
            <a:ext cx="7620000" cy="1806969"/>
          </a:xfrm>
        </p:spPr>
        <p:txBody>
          <a:bodyPr>
            <a:normAutofit/>
          </a:bodyPr>
          <a:lstStyle/>
          <a:p>
            <a:r>
              <a:rPr lang="en-US" dirty="0" smtClean="0"/>
              <a:t>Guest reallocates page frames:</a:t>
            </a:r>
          </a:p>
          <a:p>
            <a:pPr marL="342900" indent="-342900">
              <a:buFont typeface="Arial"/>
              <a:buChar char="•"/>
            </a:pPr>
            <a:r>
              <a:rPr lang="en-US" dirty="0" smtClean="0"/>
              <a:t>Copy-on-write</a:t>
            </a:r>
          </a:p>
          <a:p>
            <a:pPr marL="342900" indent="-342900">
              <a:buFont typeface="Arial"/>
              <a:buChar char="•"/>
            </a:pPr>
            <a:r>
              <a:rPr lang="en-US" dirty="0" smtClean="0"/>
              <a:t>Zero page before use</a:t>
            </a:r>
          </a:p>
          <a:p>
            <a:pPr marL="342900" indent="-342900">
              <a:buFont typeface="Arial"/>
              <a:buChar char="•"/>
            </a:pPr>
            <a:r>
              <a:rPr lang="en-US" dirty="0" smtClean="0"/>
              <a:t>Slab pages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Flowchart: Magnetic Disk 3"/>
          <p:cNvSpPr/>
          <p:nvPr/>
        </p:nvSpPr>
        <p:spPr>
          <a:xfrm>
            <a:off x="2355490" y="2867253"/>
            <a:ext cx="954635" cy="1382579"/>
          </a:xfrm>
          <a:prstGeom prst="flowChartMagneticDisk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2461044" y="3392530"/>
            <a:ext cx="743525" cy="321569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412317" y="3189876"/>
            <a:ext cx="768159" cy="5355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i="1" dirty="0" smtClean="0">
                <a:cs typeface="Arial" pitchFamily="34" charset="0"/>
              </a:rPr>
              <a:t>VM</a:t>
            </a:r>
            <a:br>
              <a:rPr lang="en-US" i="1" dirty="0" smtClean="0">
                <a:cs typeface="Arial" pitchFamily="34" charset="0"/>
              </a:rPr>
            </a:br>
            <a:r>
              <a:rPr lang="en-US" i="1" dirty="0" smtClean="0">
                <a:cs typeface="Arial" pitchFamily="34" charset="0"/>
              </a:rPr>
              <a:t>image</a:t>
            </a:r>
            <a:endParaRPr lang="en-US" i="1" dirty="0">
              <a:cs typeface="Arial" pitchFamily="34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2461044" y="3790964"/>
            <a:ext cx="743525" cy="323689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517496" y="3799943"/>
            <a:ext cx="675441" cy="7571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i="1" dirty="0" smtClean="0">
                <a:cs typeface="Arial" pitchFamily="34" charset="0"/>
              </a:rPr>
              <a:t>host</a:t>
            </a:r>
            <a:br>
              <a:rPr lang="en-US" i="1" dirty="0" smtClean="0">
                <a:cs typeface="Arial" pitchFamily="34" charset="0"/>
              </a:rPr>
            </a:br>
            <a:r>
              <a:rPr lang="en-US" i="1" dirty="0" smtClean="0">
                <a:cs typeface="Arial" pitchFamily="34" charset="0"/>
              </a:rPr>
              <a:t>swap</a:t>
            </a:r>
            <a:br>
              <a:rPr lang="en-US" i="1" dirty="0" smtClean="0">
                <a:cs typeface="Arial" pitchFamily="34" charset="0"/>
              </a:rPr>
            </a:br>
            <a:r>
              <a:rPr lang="en-US" i="1" dirty="0" smtClean="0">
                <a:cs typeface="Arial" pitchFamily="34" charset="0"/>
              </a:rPr>
              <a:t>area</a:t>
            </a:r>
            <a:endParaRPr lang="en-US" i="1" dirty="0"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544284" y="2878764"/>
            <a:ext cx="5501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i="1" dirty="0" smtClean="0">
                <a:cs typeface="Arial" pitchFamily="34" charset="0"/>
              </a:rPr>
              <a:t>disk</a:t>
            </a:r>
            <a:endParaRPr lang="en-US" i="1" dirty="0">
              <a:cs typeface="Arial" pitchFamily="34" charset="0"/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2119570" y="3541275"/>
            <a:ext cx="614480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2119570" y="3942593"/>
            <a:ext cx="614480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ounded Rectangle 12"/>
          <p:cNvSpPr/>
          <p:nvPr/>
        </p:nvSpPr>
        <p:spPr>
          <a:xfrm>
            <a:off x="2465215" y="2432405"/>
            <a:ext cx="743525" cy="321569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1393493" y="2469756"/>
            <a:ext cx="752019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i="1" dirty="0" smtClean="0">
                <a:cs typeface="Arial" pitchFamily="34" charset="0"/>
              </a:rPr>
              <a:t>RAM</a:t>
            </a:r>
            <a:endParaRPr lang="en-US" i="1" dirty="0">
              <a:cs typeface="Arial" pitchFamily="34" charset="0"/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2119570" y="2594597"/>
            <a:ext cx="614480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ounded Rectangle 15"/>
          <p:cNvSpPr/>
          <p:nvPr/>
        </p:nvSpPr>
        <p:spPr>
          <a:xfrm>
            <a:off x="2734050" y="3837764"/>
            <a:ext cx="409008" cy="219456"/>
          </a:xfrm>
          <a:prstGeom prst="roundRect">
            <a:avLst/>
          </a:prstGeom>
          <a:pattFill prst="ltDnDiag">
            <a:fgClr>
              <a:schemeClr val="bg1">
                <a:lumMod val="95000"/>
              </a:schemeClr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" bIns="9144"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P</a:t>
            </a:r>
          </a:p>
        </p:txBody>
      </p:sp>
      <p:sp>
        <p:nvSpPr>
          <p:cNvPr id="17" name="Flowchart: Magnetic Disk 47"/>
          <p:cNvSpPr/>
          <p:nvPr/>
        </p:nvSpPr>
        <p:spPr>
          <a:xfrm>
            <a:off x="4122120" y="2865318"/>
            <a:ext cx="954635" cy="1382579"/>
          </a:xfrm>
          <a:prstGeom prst="flowChartMagneticDisk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/>
        </p:nvSpPr>
        <p:spPr>
          <a:xfrm>
            <a:off x="4227674" y="3390595"/>
            <a:ext cx="743525" cy="321569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ounded Rectangle 18"/>
          <p:cNvSpPr/>
          <p:nvPr/>
        </p:nvSpPr>
        <p:spPr>
          <a:xfrm>
            <a:off x="4227674" y="3789029"/>
            <a:ext cx="743525" cy="323689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ounded Rectangle 19"/>
          <p:cNvSpPr/>
          <p:nvPr/>
        </p:nvSpPr>
        <p:spPr>
          <a:xfrm>
            <a:off x="4231845" y="2430470"/>
            <a:ext cx="743525" cy="321569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ounded Rectangle 20"/>
          <p:cNvSpPr/>
          <p:nvPr/>
        </p:nvSpPr>
        <p:spPr>
          <a:xfrm>
            <a:off x="4565971" y="2481267"/>
            <a:ext cx="343717" cy="219421"/>
          </a:xfrm>
          <a:prstGeom prst="roundRect">
            <a:avLst/>
          </a:prstGeom>
          <a:pattFill prst="ltDnDiag">
            <a:fgClr>
              <a:schemeClr val="bg1">
                <a:lumMod val="95000"/>
              </a:schemeClr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" bIns="9144"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P</a:t>
            </a:r>
          </a:p>
        </p:txBody>
      </p:sp>
      <p:cxnSp>
        <p:nvCxnSpPr>
          <p:cNvPr id="22" name="Curved Connector 21"/>
          <p:cNvCxnSpPr>
            <a:endCxn id="20" idx="3"/>
          </p:cNvCxnSpPr>
          <p:nvPr/>
        </p:nvCxnSpPr>
        <p:spPr>
          <a:xfrm flipV="1">
            <a:off x="4909688" y="2591255"/>
            <a:ext cx="65682" cy="1380902"/>
          </a:xfrm>
          <a:prstGeom prst="curvedConnector3">
            <a:avLst>
              <a:gd name="adj1" fmla="val 372789"/>
            </a:avLst>
          </a:prstGeom>
          <a:ln w="1905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3390104" y="4325299"/>
            <a:ext cx="614480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3309569" y="2392065"/>
            <a:ext cx="800269" cy="10618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2400" dirty="0" smtClean="0">
                <a:cs typeface="Arial" pitchFamily="34" charset="0"/>
              </a:rPr>
              <a:t>(</a:t>
            </a:r>
            <a:r>
              <a:rPr lang="en-US" sz="2400" b="1" dirty="0" smtClean="0">
                <a:cs typeface="Arial" pitchFamily="34" charset="0"/>
              </a:rPr>
              <a:t>1</a:t>
            </a:r>
            <a:r>
              <a:rPr lang="en-US" sz="2400" dirty="0" smtClean="0">
                <a:cs typeface="Arial" pitchFamily="34" charset="0"/>
              </a:rPr>
              <a:t>)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  <a:cs typeface="Arial" pitchFamily="34" charset="0"/>
              </a:rPr>
              <a:t/>
            </a:r>
            <a:br>
              <a:rPr lang="en-US" dirty="0" smtClean="0">
                <a:solidFill>
                  <a:schemeClr val="bg1">
                    <a:lumMod val="65000"/>
                  </a:schemeClr>
                </a:solidFill>
                <a:cs typeface="Arial" pitchFamily="34" charset="0"/>
              </a:rPr>
            </a:br>
            <a:r>
              <a:rPr lang="en-US" dirty="0" smtClean="0">
                <a:solidFill>
                  <a:schemeClr val="bg1">
                    <a:lumMod val="65000"/>
                  </a:schemeClr>
                </a:solidFill>
                <a:cs typeface="Arial" pitchFamily="34" charset="0"/>
              </a:rPr>
              <a:t>VM</a:t>
            </a:r>
            <a:br>
              <a:rPr lang="en-US" dirty="0" smtClean="0">
                <a:solidFill>
                  <a:schemeClr val="bg1">
                    <a:lumMod val="65000"/>
                  </a:schemeClr>
                </a:solidFill>
                <a:cs typeface="Arial" pitchFamily="34" charset="0"/>
              </a:rPr>
            </a:br>
            <a:r>
              <a:rPr lang="en-US" dirty="0" smtClean="0">
                <a:solidFill>
                  <a:schemeClr val="bg1">
                    <a:lumMod val="65000"/>
                  </a:schemeClr>
                </a:solidFill>
                <a:cs typeface="Arial" pitchFamily="34" charset="0"/>
              </a:rPr>
              <a:t>writes</a:t>
            </a:r>
            <a:br>
              <a:rPr lang="en-US" dirty="0" smtClean="0">
                <a:solidFill>
                  <a:schemeClr val="bg1">
                    <a:lumMod val="65000"/>
                  </a:schemeClr>
                </a:solidFill>
                <a:cs typeface="Arial" pitchFamily="34" charset="0"/>
              </a:rPr>
            </a:br>
            <a:r>
              <a:rPr lang="en-US" dirty="0" smtClean="0">
                <a:solidFill>
                  <a:schemeClr val="bg1">
                    <a:lumMod val="65000"/>
                  </a:schemeClr>
                </a:solidFill>
                <a:cs typeface="Arial" pitchFamily="34" charset="0"/>
              </a:rPr>
              <a:t>to P</a:t>
            </a:r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5191970" y="4324707"/>
            <a:ext cx="614480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5134818" y="2426957"/>
            <a:ext cx="800269" cy="12834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2400" dirty="0" smtClean="0">
                <a:cs typeface="Arial" pitchFamily="34" charset="0"/>
              </a:rPr>
              <a:t>(</a:t>
            </a:r>
            <a:r>
              <a:rPr lang="en-US" sz="2400" b="1" dirty="0" smtClean="0">
                <a:cs typeface="Arial" pitchFamily="34" charset="0"/>
              </a:rPr>
              <a:t>2</a:t>
            </a:r>
            <a:r>
              <a:rPr lang="en-US" sz="2400" dirty="0" smtClean="0">
                <a:cs typeface="Arial" pitchFamily="34" charset="0"/>
              </a:rPr>
              <a:t>)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  <a:cs typeface="Arial" pitchFamily="34" charset="0"/>
              </a:rPr>
              <a:t/>
            </a:r>
            <a:br>
              <a:rPr lang="en-US" dirty="0" smtClean="0">
                <a:solidFill>
                  <a:schemeClr val="bg1">
                    <a:lumMod val="65000"/>
                  </a:schemeClr>
                </a:solidFill>
                <a:cs typeface="Arial" pitchFamily="34" charset="0"/>
              </a:rPr>
            </a:br>
            <a:r>
              <a:rPr lang="en-US" dirty="0" smtClean="0">
                <a:solidFill>
                  <a:schemeClr val="bg1">
                    <a:lumMod val="65000"/>
                  </a:schemeClr>
                </a:solidFill>
                <a:cs typeface="Arial" pitchFamily="34" charset="0"/>
              </a:rPr>
              <a:t>VM</a:t>
            </a:r>
          </a:p>
          <a:p>
            <a:pPr algn="ctr">
              <a:lnSpc>
                <a:spcPct val="80000"/>
              </a:lnSpc>
            </a:pPr>
            <a:r>
              <a:rPr lang="en-US" dirty="0" smtClean="0">
                <a:solidFill>
                  <a:schemeClr val="bg1">
                    <a:lumMod val="65000"/>
                  </a:schemeClr>
                </a:solidFill>
                <a:cs typeface="Arial" pitchFamily="34" charset="0"/>
              </a:rPr>
              <a:t>over-</a:t>
            </a:r>
            <a:br>
              <a:rPr lang="en-US" dirty="0" smtClean="0">
                <a:solidFill>
                  <a:schemeClr val="bg1">
                    <a:lumMod val="65000"/>
                  </a:schemeClr>
                </a:solidFill>
                <a:cs typeface="Arial" pitchFamily="34" charset="0"/>
              </a:rPr>
            </a:br>
            <a:r>
              <a:rPr lang="en-US" dirty="0" smtClean="0">
                <a:solidFill>
                  <a:schemeClr val="bg1">
                    <a:lumMod val="65000"/>
                  </a:schemeClr>
                </a:solidFill>
                <a:cs typeface="Arial" pitchFamily="34" charset="0"/>
              </a:rPr>
              <a:t>writes</a:t>
            </a:r>
          </a:p>
          <a:p>
            <a:pPr algn="ctr">
              <a:lnSpc>
                <a:spcPct val="80000"/>
              </a:lnSpc>
            </a:pPr>
            <a:r>
              <a:rPr lang="en-US" dirty="0">
                <a:solidFill>
                  <a:schemeClr val="bg1">
                    <a:lumMod val="65000"/>
                  </a:schemeClr>
                </a:solidFill>
                <a:cs typeface="Arial" pitchFamily="34" charset="0"/>
              </a:rPr>
              <a:t>P</a:t>
            </a:r>
          </a:p>
        </p:txBody>
      </p:sp>
      <p:sp>
        <p:nvSpPr>
          <p:cNvPr id="27" name="Flowchart: Magnetic Disk 74"/>
          <p:cNvSpPr/>
          <p:nvPr/>
        </p:nvSpPr>
        <p:spPr>
          <a:xfrm>
            <a:off x="5921665" y="2865318"/>
            <a:ext cx="954635" cy="1382579"/>
          </a:xfrm>
          <a:prstGeom prst="flowChartMagneticDisk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ounded Rectangle 27"/>
          <p:cNvSpPr/>
          <p:nvPr/>
        </p:nvSpPr>
        <p:spPr>
          <a:xfrm>
            <a:off x="6027219" y="3390595"/>
            <a:ext cx="743525" cy="321569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ounded Rectangle 28"/>
          <p:cNvSpPr/>
          <p:nvPr/>
        </p:nvSpPr>
        <p:spPr>
          <a:xfrm>
            <a:off x="6027219" y="3789029"/>
            <a:ext cx="743525" cy="323689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ounded Rectangle 29"/>
          <p:cNvSpPr/>
          <p:nvPr/>
        </p:nvSpPr>
        <p:spPr>
          <a:xfrm>
            <a:off x="6031390" y="2430470"/>
            <a:ext cx="743525" cy="321569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ounded Rectangle 30"/>
          <p:cNvSpPr/>
          <p:nvPr/>
        </p:nvSpPr>
        <p:spPr>
          <a:xfrm>
            <a:off x="6248400" y="2481232"/>
            <a:ext cx="442789" cy="219456"/>
          </a:xfrm>
          <a:prstGeom prst="roundRect">
            <a:avLst/>
          </a:prstGeom>
          <a:pattFill prst="ltDnDiag">
            <a:fgClr>
              <a:schemeClr val="bg1">
                <a:lumMod val="95000"/>
              </a:schemeClr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" bIns="9144"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P</a:t>
            </a:r>
          </a:p>
        </p:txBody>
      </p:sp>
      <p:cxnSp>
        <p:nvCxnSpPr>
          <p:cNvPr id="32" name="Straight Connector 31"/>
          <p:cNvCxnSpPr/>
          <p:nvPr/>
        </p:nvCxnSpPr>
        <p:spPr>
          <a:xfrm flipH="1">
            <a:off x="6276140" y="2285707"/>
            <a:ext cx="494604" cy="537670"/>
          </a:xfrm>
          <a:prstGeom prst="line">
            <a:avLst/>
          </a:prstGeom>
          <a:ln w="31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6284933" y="2325397"/>
            <a:ext cx="485811" cy="539921"/>
          </a:xfrm>
          <a:prstGeom prst="line">
            <a:avLst/>
          </a:prstGeom>
          <a:ln w="31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Left Brace 33"/>
          <p:cNvSpPr/>
          <p:nvPr/>
        </p:nvSpPr>
        <p:spPr>
          <a:xfrm>
            <a:off x="976172" y="2398429"/>
            <a:ext cx="288306" cy="2006834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TextBox 34"/>
          <p:cNvSpPr txBox="1"/>
          <p:nvPr/>
        </p:nvSpPr>
        <p:spPr>
          <a:xfrm rot="16200000">
            <a:off x="211636" y="3218239"/>
            <a:ext cx="1209627" cy="3447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2000" b="1" dirty="0" smtClean="0">
                <a:cs typeface="Arial" pitchFamily="34" charset="0"/>
              </a:rPr>
              <a:t>host view</a:t>
            </a:r>
            <a:endParaRPr lang="en-US" sz="2000" b="1" dirty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875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ssential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t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Essential.thmx</Template>
  <TotalTime>0</TotalTime>
  <Words>663</Words>
  <Application>Microsoft Office PowerPoint</Application>
  <PresentationFormat>On-screen Show (4:3)</PresentationFormat>
  <Paragraphs>324</Paragraphs>
  <Slides>27</Slides>
  <Notes>25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2" baseType="lpstr">
      <vt:lpstr>Arial</vt:lpstr>
      <vt:lpstr>Arial Black</vt:lpstr>
      <vt:lpstr>Calibri</vt:lpstr>
      <vt:lpstr>Wingdings</vt:lpstr>
      <vt:lpstr>Essential</vt:lpstr>
      <vt:lpstr>VSWAPPER:  A Memory Swapper for Virtualized Environments</vt:lpstr>
      <vt:lpstr>virtualization</vt:lpstr>
      <vt:lpstr>Uncooperative Swapping</vt:lpstr>
      <vt:lpstr>Memory balloon</vt:lpstr>
      <vt:lpstr> Demonstration: Sequential file read</vt:lpstr>
      <vt:lpstr>Agneda</vt:lpstr>
      <vt:lpstr> Problem #1: Stale Swap Reads</vt:lpstr>
      <vt:lpstr>Problem #1: Stale Swap Reads</vt:lpstr>
      <vt:lpstr>Problem #2: False Swap Reads</vt:lpstr>
      <vt:lpstr>Problem #3: Silent Swap Writes</vt:lpstr>
      <vt:lpstr> Problem #4: Decayed Swap Sequentiality</vt:lpstr>
      <vt:lpstr>Problem #4: Decayed Swap Sequentiality</vt:lpstr>
      <vt:lpstr>Problem #5: False Anonymity</vt:lpstr>
      <vt:lpstr> Demonstration: Sequential file read</vt:lpstr>
      <vt:lpstr>Agneda</vt:lpstr>
      <vt:lpstr>Solutions</vt:lpstr>
      <vt:lpstr>Solution: Swap Mapper</vt:lpstr>
      <vt:lpstr>Solution: Swap Mapper</vt:lpstr>
      <vt:lpstr>Solution: False Read Preventer</vt:lpstr>
      <vt:lpstr>Agneda</vt:lpstr>
      <vt:lpstr>Evaluation</vt:lpstr>
      <vt:lpstr>Pbzip2 </vt:lpstr>
      <vt:lpstr>Kernbench </vt:lpstr>
      <vt:lpstr>Dynamic Workload: METIS MAP-REDUCE (WC) </vt:lpstr>
      <vt:lpstr>Related Works</vt:lpstr>
      <vt:lpstr>Conclusion</vt:lpstr>
      <vt:lpstr>Questions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2014-10-17T12:42:05Z</dcterms:created>
  <dcterms:modified xsi:type="dcterms:W3CDTF">2014-10-17T12:42:57Z</dcterms:modified>
</cp:coreProperties>
</file>