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5" r:id="rId3"/>
    <p:sldId id="320" r:id="rId4"/>
    <p:sldId id="315" r:id="rId5"/>
    <p:sldId id="355" r:id="rId6"/>
    <p:sldId id="363" r:id="rId7"/>
    <p:sldId id="357" r:id="rId8"/>
    <p:sldId id="318" r:id="rId9"/>
    <p:sldId id="319" r:id="rId10"/>
    <p:sldId id="317" r:id="rId11"/>
    <p:sldId id="360" r:id="rId12"/>
    <p:sldId id="328" r:id="rId13"/>
    <p:sldId id="329" r:id="rId14"/>
    <p:sldId id="325" r:id="rId15"/>
    <p:sldId id="364" r:id="rId16"/>
    <p:sldId id="349" r:id="rId17"/>
    <p:sldId id="351" r:id="rId18"/>
    <p:sldId id="333" r:id="rId19"/>
    <p:sldId id="331" r:id="rId20"/>
    <p:sldId id="365" r:id="rId21"/>
    <p:sldId id="341" r:id="rId22"/>
    <p:sldId id="334" r:id="rId23"/>
    <p:sldId id="335" r:id="rId24"/>
    <p:sldId id="337" r:id="rId25"/>
    <p:sldId id="348" r:id="rId26"/>
    <p:sldId id="342" r:id="rId27"/>
    <p:sldId id="3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155" autoAdjust="0"/>
  </p:normalViewPr>
  <p:slideViewPr>
    <p:cSldViewPr snapToGrid="0" snapToObjects="1">
      <p:cViewPr varScale="1">
        <p:scale>
          <a:sx n="100" d="100"/>
          <a:sy n="100" d="100"/>
        </p:scale>
        <p:origin x="23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CDD29-55B2-1641-87BC-EEA28308AF11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CEA1B-190B-E740-A25F-A076089EC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2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9A05-F8DB-2742-872D-E587DD3EC4B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2871A-0107-C54C-A2F4-6E83F7D24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20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24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2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0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10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5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0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29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46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61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3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71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7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4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261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900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82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4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4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0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34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0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14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871A-0107-C54C-A2F4-6E83F7D24B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0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01799-4D95-9E44-B5FA-B2948A9BEB52}" type="datetime4">
              <a:rPr lang="en-US" smtClean="0"/>
              <a:t>October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01BD-83C6-6C40-A964-EB4C4B24AD0E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CA84A-AC78-314C-BA5A-C8EE44564AEB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5045-AA34-C44A-8158-AA7E4FA29A17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AAF6-2446-F94D-80F5-CC79C9EBA52D}" type="datetime4">
              <a:rPr lang="en-US" smtClean="0"/>
              <a:t>October 17,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5B20F-DCD3-D94B-BFB1-CE5C6511ACF6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7FE7-4AF7-0647-8886-A639C52B8ACF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5238-8779-2E4E-877D-97B793FF3179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235E-7F89-8A47-AFF2-B78EB28DC15F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B2F5-9716-424A-AE6A-6580EEB711F3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312A-4A63-A84B-B9CD-B861D1162879}" type="datetime4">
              <a:rPr lang="en-US" smtClean="0"/>
              <a:t>October 17,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B411759-1653-E643-80AF-76FD00623EB9}" type="datetime4">
              <a:rPr lang="en-US" smtClean="0"/>
              <a:t>October 17,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nadav.amit.to/vswapper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VSWAPPER: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 </a:t>
            </a:r>
            <a:r>
              <a:rPr lang="en-US" sz="4800" dirty="0"/>
              <a:t>Memory Swapper for Virtualized Environments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00599"/>
            <a:ext cx="8440159" cy="91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Nadav Amit</a:t>
            </a:r>
            <a:r>
              <a:rPr lang="en-US" dirty="0" smtClean="0"/>
              <a:t>, </a:t>
            </a:r>
            <a:r>
              <a:rPr lang="en-US" dirty="0"/>
              <a:t>Dan </a:t>
            </a:r>
            <a:r>
              <a:rPr lang="en-US" dirty="0" err="1" smtClean="0"/>
              <a:t>Tsafrir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Assaf</a:t>
            </a:r>
            <a:r>
              <a:rPr lang="en-US" dirty="0" smtClean="0"/>
              <a:t> Schuster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4918" y="6124578"/>
            <a:ext cx="932441" cy="73342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#3:</a:t>
            </a:r>
            <a:br>
              <a:rPr lang="en-US" dirty="0" smtClean="0"/>
            </a:br>
            <a:r>
              <a:rPr lang="en-US" dirty="0" smtClean="0"/>
              <a:t>Silent Swap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0727"/>
            <a:ext cx="7620000" cy="1255436"/>
          </a:xfrm>
        </p:spPr>
        <p:txBody>
          <a:bodyPr>
            <a:normAutofit/>
          </a:bodyPr>
          <a:lstStyle/>
          <a:p>
            <a:r>
              <a:rPr lang="en-US" dirty="0" smtClean="0"/>
              <a:t>Data read from the image is written back to the host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lowchart: Magnetic Disk 3"/>
          <p:cNvSpPr/>
          <p:nvPr/>
        </p:nvSpPr>
        <p:spPr>
          <a:xfrm>
            <a:off x="2355490" y="2867253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61044" y="3392530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2317" y="3189876"/>
            <a:ext cx="768159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VM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image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61044" y="3790964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17496" y="3799943"/>
            <a:ext cx="67544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host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swap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area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4284" y="287876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19570" y="3541275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19570" y="3942593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465215" y="2432405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93493" y="2469756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19570" y="2594597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734050" y="3445264"/>
            <a:ext cx="409008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" name="Flowchart: Magnetic Disk 47"/>
          <p:cNvSpPr/>
          <p:nvPr/>
        </p:nvSpPr>
        <p:spPr>
          <a:xfrm>
            <a:off x="4122120" y="2865318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227674" y="3390595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227674" y="3789029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231845" y="2430470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549894" y="3443329"/>
            <a:ext cx="359794" cy="219456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549894" y="2481267"/>
            <a:ext cx="425476" cy="1071790"/>
            <a:chOff x="4549894" y="2481267"/>
            <a:chExt cx="425476" cy="1071790"/>
          </a:xfrm>
        </p:grpSpPr>
        <p:sp>
          <p:nvSpPr>
            <p:cNvPr id="22" name="Rounded Rectangle 21"/>
            <p:cNvSpPr/>
            <p:nvPr/>
          </p:nvSpPr>
          <p:spPr>
            <a:xfrm>
              <a:off x="4549894" y="2481267"/>
              <a:ext cx="380155" cy="219456"/>
            </a:xfrm>
            <a:prstGeom prst="roundRect">
              <a:avLst/>
            </a:prstGeom>
            <a:pattFill prst="ltDn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" bIns="9144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</a:t>
              </a:r>
            </a:p>
          </p:txBody>
        </p:sp>
        <p:cxnSp>
          <p:nvCxnSpPr>
            <p:cNvPr id="23" name="Curved Connector 22"/>
            <p:cNvCxnSpPr>
              <a:stCxn id="21" idx="3"/>
              <a:endCxn id="20" idx="3"/>
            </p:cNvCxnSpPr>
            <p:nvPr/>
          </p:nvCxnSpPr>
          <p:spPr>
            <a:xfrm flipV="1">
              <a:off x="4909688" y="2591255"/>
              <a:ext cx="65682" cy="961802"/>
            </a:xfrm>
            <a:prstGeom prst="curvedConnector3">
              <a:avLst>
                <a:gd name="adj1" fmla="val 448041"/>
              </a:avLst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>
            <a:off x="3390104" y="4325299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16189" y="2739711"/>
            <a:ext cx="762311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cs typeface="Arial" pitchFamily="34" charset="0"/>
              </a:rPr>
              <a:t>(</a:t>
            </a:r>
            <a:r>
              <a:rPr lang="en-US" sz="2400" b="1" dirty="0" smtClean="0">
                <a:cs typeface="Arial" pitchFamily="34" charset="0"/>
              </a:rPr>
              <a:t>1</a:t>
            </a:r>
            <a:r>
              <a:rPr lang="en-US" sz="2400" dirty="0" smtClean="0"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vm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reads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page</a:t>
            </a:r>
            <a:endParaRPr lang="en-US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191970" y="4324707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36209" y="2734197"/>
            <a:ext cx="90308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cs typeface="Arial" pitchFamily="34" charset="0"/>
              </a:rPr>
              <a:t>(</a:t>
            </a:r>
            <a:r>
              <a:rPr lang="en-US" sz="2400" b="1" dirty="0" smtClean="0">
                <a:cs typeface="Arial" pitchFamily="34" charset="0"/>
              </a:rPr>
              <a:t>2</a:t>
            </a:r>
            <a:r>
              <a:rPr lang="en-US" sz="2400" dirty="0" smtClean="0"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host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 swaps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page</a:t>
            </a:r>
            <a:endParaRPr lang="en-US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Flowchart: Magnetic Disk 74"/>
          <p:cNvSpPr/>
          <p:nvPr/>
        </p:nvSpPr>
        <p:spPr>
          <a:xfrm>
            <a:off x="5921665" y="2865318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027219" y="3390595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027219" y="3789029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31390" y="2430470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248400" y="3443328"/>
            <a:ext cx="460833" cy="22139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248400" y="2591255"/>
            <a:ext cx="526515" cy="1471281"/>
            <a:chOff x="6248400" y="2591255"/>
            <a:chExt cx="526515" cy="1471281"/>
          </a:xfrm>
        </p:grpSpPr>
        <p:sp>
          <p:nvSpPr>
            <p:cNvPr id="33" name="Rounded Rectangle 32"/>
            <p:cNvSpPr/>
            <p:nvPr/>
          </p:nvSpPr>
          <p:spPr>
            <a:xfrm>
              <a:off x="6248400" y="3843080"/>
              <a:ext cx="453333" cy="219456"/>
            </a:xfrm>
            <a:prstGeom prst="roundRect">
              <a:avLst/>
            </a:prstGeom>
            <a:pattFill prst="ltDn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" bIns="9144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</a:t>
              </a:r>
            </a:p>
          </p:txBody>
        </p:sp>
        <p:cxnSp>
          <p:nvCxnSpPr>
            <p:cNvPr id="34" name="Curved Connector 33"/>
            <p:cNvCxnSpPr>
              <a:stCxn id="31" idx="3"/>
              <a:endCxn id="33" idx="3"/>
            </p:cNvCxnSpPr>
            <p:nvPr/>
          </p:nvCxnSpPr>
          <p:spPr>
            <a:xfrm flipH="1">
              <a:off x="6701733" y="2591255"/>
              <a:ext cx="73182" cy="1361553"/>
            </a:xfrm>
            <a:prstGeom prst="curvedConnector3">
              <a:avLst>
                <a:gd name="adj1" fmla="val -312372"/>
              </a:avLst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ounded Rectangle 37"/>
          <p:cNvSpPr/>
          <p:nvPr/>
        </p:nvSpPr>
        <p:spPr>
          <a:xfrm>
            <a:off x="6349439" y="2469756"/>
            <a:ext cx="359794" cy="21945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0" name="Left Brace 39"/>
          <p:cNvSpPr/>
          <p:nvPr/>
        </p:nvSpPr>
        <p:spPr>
          <a:xfrm>
            <a:off x="976172" y="2398429"/>
            <a:ext cx="288306" cy="20068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211636" y="3218239"/>
            <a:ext cx="1209627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host view</a:t>
            </a:r>
            <a:endParaRPr lang="en-US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7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 animBg="1"/>
      <p:bldP spid="18" grpId="0" animBg="1"/>
      <p:bldP spid="19" grpId="0" animBg="1"/>
      <p:bldP spid="20" grpId="0" animBg="1"/>
      <p:bldP spid="21" grpId="0" animBg="1"/>
      <p:bldP spid="25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8" grpId="0" animBg="1"/>
      <p:bldP spid="38" grpId="1" animBg="1"/>
      <p:bldP spid="38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99" y="1559690"/>
            <a:ext cx="7083758" cy="5166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244128"/>
            <a:ext cx="7455157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Problem #4:</a:t>
            </a:r>
            <a:br>
              <a:rPr lang="en-US" dirty="0" smtClean="0"/>
            </a:br>
            <a:r>
              <a:rPr lang="en-US" dirty="0" smtClean="0"/>
              <a:t>Decayed Swap </a:t>
            </a:r>
            <a:r>
              <a:rPr lang="en-US" dirty="0" err="1" smtClean="0"/>
              <a:t>Sequentiality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Donut 11"/>
          <p:cNvSpPr/>
          <p:nvPr/>
        </p:nvSpPr>
        <p:spPr>
          <a:xfrm>
            <a:off x="2649526" y="1959988"/>
            <a:ext cx="6053149" cy="3308461"/>
          </a:xfrm>
          <a:prstGeom prst="donut">
            <a:avLst>
              <a:gd name="adj" fmla="val 3684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#4:</a:t>
            </a:r>
            <a:br>
              <a:rPr lang="en-US" dirty="0" smtClean="0"/>
            </a:br>
            <a:r>
              <a:rPr lang="en-US" dirty="0" smtClean="0"/>
              <a:t>Decayed Swap </a:t>
            </a:r>
            <a:r>
              <a:rPr lang="en-US" dirty="0" err="1" smtClean="0"/>
              <a:t>Sequentiality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0727"/>
            <a:ext cx="7620000" cy="12554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VM image data gradually loses </a:t>
            </a:r>
            <a:r>
              <a:rPr lang="en-US" dirty="0" err="1" smtClean="0">
                <a:solidFill>
                  <a:srgbClr val="000000"/>
                </a:solidFill>
              </a:rPr>
              <a:t>sequentiality</a:t>
            </a:r>
            <a:r>
              <a:rPr lang="en-US" dirty="0" smtClean="0">
                <a:solidFill>
                  <a:srgbClr val="000000"/>
                </a:solidFill>
              </a:rPr>
              <a:t> on swap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Poor </a:t>
            </a:r>
            <a:r>
              <a:rPr lang="en-US" dirty="0" err="1" smtClean="0">
                <a:solidFill>
                  <a:srgbClr val="000000"/>
                </a:solidFill>
              </a:rPr>
              <a:t>prefetch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lowchart: Magnetic Disk 3"/>
          <p:cNvSpPr/>
          <p:nvPr/>
        </p:nvSpPr>
        <p:spPr>
          <a:xfrm>
            <a:off x="2355490" y="2867253"/>
            <a:ext cx="3892910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61044" y="3392530"/>
            <a:ext cx="3664431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2317" y="3189876"/>
            <a:ext cx="768159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VM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image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61044" y="3790964"/>
            <a:ext cx="3664431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17496" y="3799943"/>
            <a:ext cx="67544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host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swap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area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4284" y="287876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19570" y="3541275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19570" y="3942593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465215" y="2432405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93493" y="2469756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19570" y="2594597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734049" y="3445264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Left Brace 39"/>
          <p:cNvSpPr/>
          <p:nvPr/>
        </p:nvSpPr>
        <p:spPr>
          <a:xfrm>
            <a:off x="976172" y="2398429"/>
            <a:ext cx="288306" cy="20068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211636" y="3218239"/>
            <a:ext cx="1209627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host view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344090" y="3445264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954131" y="3445264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330208" y="3833832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099955" y="3833832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903719" y="3833832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#5:</a:t>
            </a:r>
            <a:br>
              <a:rPr lang="en-US" dirty="0" smtClean="0"/>
            </a:br>
            <a:r>
              <a:rPr lang="en-US" dirty="0" smtClean="0"/>
              <a:t>False Anonymity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8324"/>
            <a:ext cx="7620000" cy="185519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All guest memory is considered anonymous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OS prefers to evict named pages; hypervisor ignores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lowchart: Magnetic Disk 3"/>
          <p:cNvSpPr/>
          <p:nvPr/>
        </p:nvSpPr>
        <p:spPr>
          <a:xfrm>
            <a:off x="2355490" y="3794850"/>
            <a:ext cx="3892910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61044" y="4320127"/>
            <a:ext cx="3664431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2317" y="4117473"/>
            <a:ext cx="768159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VM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image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61044" y="4718561"/>
            <a:ext cx="3664431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17496" y="4727540"/>
            <a:ext cx="67544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host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swap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area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4284" y="3806361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19570" y="4468872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19570" y="4870190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465215" y="3360002"/>
            <a:ext cx="3783185" cy="3605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93493" y="3397353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19570" y="3522194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734049" y="4372861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Left Brace 39"/>
          <p:cNvSpPr/>
          <p:nvPr/>
        </p:nvSpPr>
        <p:spPr>
          <a:xfrm>
            <a:off x="976172" y="3326026"/>
            <a:ext cx="288306" cy="20068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211636" y="4145836"/>
            <a:ext cx="1209627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host view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344090" y="4372861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954131" y="4372861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649110" y="3413433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404975" y="3413433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Curved Connector 17"/>
          <p:cNvCxnSpPr>
            <a:endCxn id="8" idx="3"/>
          </p:cNvCxnSpPr>
          <p:nvPr/>
        </p:nvCxnSpPr>
        <p:spPr>
          <a:xfrm flipH="1">
            <a:off x="6125475" y="3522194"/>
            <a:ext cx="14956" cy="1358212"/>
          </a:xfrm>
          <a:prstGeom prst="curvedConnector3">
            <a:avLst>
              <a:gd name="adj1" fmla="val -6473382"/>
            </a:avLst>
          </a:prstGeom>
          <a:ln w="412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06194" y="3811870"/>
            <a:ext cx="140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Swap out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189308" y="3397353"/>
            <a:ext cx="951123" cy="23360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QEMU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753704" y="1950456"/>
            <a:ext cx="2213752" cy="1002917"/>
          </a:xfrm>
          <a:prstGeom prst="wedgeEllipseCallout">
            <a:avLst>
              <a:gd name="adj1" fmla="val -46373"/>
              <a:gd name="adj2" fmla="val 83969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Userspace</a:t>
            </a:r>
            <a:r>
              <a:rPr lang="en-US" dirty="0" smtClean="0"/>
              <a:t> hypervisor code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789414" y="3413433"/>
            <a:ext cx="610041" cy="2175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16200000">
            <a:off x="4212079" y="2393218"/>
            <a:ext cx="242784" cy="13630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99455" y="2260873"/>
            <a:ext cx="1930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guest: named</a:t>
            </a:r>
            <a:br>
              <a:rPr lang="en-US" dirty="0" smtClean="0"/>
            </a:br>
            <a:r>
              <a:rPr lang="en-US" dirty="0" smtClean="0"/>
              <a:t>host: anon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52974" y="2584041"/>
            <a:ext cx="83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anon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094435" y="2953372"/>
            <a:ext cx="0" cy="2427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75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17112"/>
            <a:ext cx="7630267" cy="5534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4128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Demonstration:</a:t>
            </a:r>
            <a:br>
              <a:rPr lang="en-US" dirty="0" smtClean="0"/>
            </a:br>
            <a:r>
              <a:rPr lang="en-US" dirty="0" smtClean="0"/>
              <a:t>Sequential file read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Agneda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Introduction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Problems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Solutions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Extension to existing swapping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Full-virtualization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 VM introspection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Based on general OS concepts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Can be used with ballooning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Two mechanisms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Swap mapper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False read preventer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noun_project_9428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0" y="254318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889620" cy="1371600"/>
          </a:xfrm>
        </p:spPr>
        <p:txBody>
          <a:bodyPr/>
          <a:lstStyle/>
          <a:p>
            <a:r>
              <a:rPr lang="en-US" dirty="0" smtClean="0"/>
              <a:t>Solution:</a:t>
            </a:r>
            <a:br>
              <a:rPr lang="en-US" dirty="0" smtClean="0"/>
            </a:br>
            <a:r>
              <a:rPr lang="en-US" dirty="0" smtClean="0"/>
              <a:t>Swap Mapper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lowchart: Magnetic Disk 3"/>
          <p:cNvSpPr/>
          <p:nvPr/>
        </p:nvSpPr>
        <p:spPr>
          <a:xfrm>
            <a:off x="2557174" y="2279357"/>
            <a:ext cx="954635" cy="792886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5968" y="221638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66900" y="1844508"/>
            <a:ext cx="844909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40486" y="1881859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07789" y="2023087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31"/>
          <p:cNvSpPr/>
          <p:nvPr/>
        </p:nvSpPr>
        <p:spPr>
          <a:xfrm>
            <a:off x="2557174" y="4081033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662728" y="4606310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78094" y="4403656"/>
            <a:ext cx="768159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VM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image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5968" y="409254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6899" y="3679321"/>
            <a:ext cx="844910" cy="2884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40486" y="3679321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045459" y="1880977"/>
            <a:ext cx="466350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91839" y="2686064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031053" y="4645428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624474" y="3366416"/>
            <a:ext cx="2710459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502299" y="3801228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507789" y="4761353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Left Brace 52"/>
          <p:cNvSpPr/>
          <p:nvPr/>
        </p:nvSpPr>
        <p:spPr>
          <a:xfrm>
            <a:off x="1586069" y="1871204"/>
            <a:ext cx="284684" cy="12387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/>
          <p:cNvSpPr/>
          <p:nvPr/>
        </p:nvSpPr>
        <p:spPr>
          <a:xfrm>
            <a:off x="1586069" y="3637834"/>
            <a:ext cx="288306" cy="20068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764629" y="2345370"/>
            <a:ext cx="1323439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guest view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821533" y="4457644"/>
            <a:ext cx="1209627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host view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041356" y="3711281"/>
            <a:ext cx="466350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511809" y="1741130"/>
            <a:ext cx="2581162" cy="934670"/>
            <a:chOff x="3511809" y="1741130"/>
            <a:chExt cx="2581162" cy="934670"/>
          </a:xfrm>
        </p:grpSpPr>
        <p:cxnSp>
          <p:nvCxnSpPr>
            <p:cNvPr id="11" name="Curved Connector 10"/>
            <p:cNvCxnSpPr>
              <a:stCxn id="6" idx="4"/>
              <a:endCxn id="35" idx="3"/>
            </p:cNvCxnSpPr>
            <p:nvPr/>
          </p:nvCxnSpPr>
          <p:spPr>
            <a:xfrm flipV="1">
              <a:off x="3511809" y="1996902"/>
              <a:ext cx="12700" cy="678898"/>
            </a:xfrm>
            <a:prstGeom prst="curvedConnector3">
              <a:avLst>
                <a:gd name="adj1" fmla="val 5091425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932591" y="1741130"/>
              <a:ext cx="2160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(1) Read command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406253" y="3823538"/>
            <a:ext cx="2212037" cy="943557"/>
            <a:chOff x="3406253" y="3823538"/>
            <a:chExt cx="2212037" cy="943557"/>
          </a:xfrm>
        </p:grpSpPr>
        <p:sp>
          <p:nvSpPr>
            <p:cNvPr id="47" name="TextBox 46"/>
            <p:cNvSpPr txBox="1"/>
            <p:nvPr/>
          </p:nvSpPr>
          <p:spPr>
            <a:xfrm>
              <a:off x="4189293" y="4047082"/>
              <a:ext cx="1428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(3) File read</a:t>
              </a:r>
              <a:endParaRPr lang="en-US" dirty="0"/>
            </a:p>
          </p:txBody>
        </p:sp>
        <p:cxnSp>
          <p:nvCxnSpPr>
            <p:cNvPr id="48" name="Curved Connector 47"/>
            <p:cNvCxnSpPr>
              <a:stCxn id="15" idx="3"/>
              <a:endCxn id="20" idx="3"/>
            </p:cNvCxnSpPr>
            <p:nvPr/>
          </p:nvCxnSpPr>
          <p:spPr>
            <a:xfrm flipV="1">
              <a:off x="3406253" y="3823538"/>
              <a:ext cx="105556" cy="943557"/>
            </a:xfrm>
            <a:prstGeom prst="curvedConnector3">
              <a:avLst>
                <a:gd name="adj1" fmla="val 69734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785344" y="2882335"/>
            <a:ext cx="1307627" cy="913099"/>
            <a:chOff x="6157630" y="3179445"/>
            <a:chExt cx="1307627" cy="913099"/>
          </a:xfrm>
        </p:grpSpPr>
        <p:sp>
          <p:nvSpPr>
            <p:cNvPr id="67" name="Lightning Bolt 66"/>
            <p:cNvSpPr/>
            <p:nvPr/>
          </p:nvSpPr>
          <p:spPr>
            <a:xfrm>
              <a:off x="6157630" y="3179445"/>
              <a:ext cx="450166" cy="91309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549547" y="3453168"/>
              <a:ext cx="915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(2) Exit</a:t>
              </a:r>
              <a:endParaRPr lang="en-US" dirty="0"/>
            </a:p>
          </p:txBody>
        </p:sp>
      </p:grpSp>
      <p:cxnSp>
        <p:nvCxnSpPr>
          <p:cNvPr id="13" name="Straight Connector 12"/>
          <p:cNvCxnSpPr>
            <a:endCxn id="47" idx="3"/>
          </p:cNvCxnSpPr>
          <p:nvPr/>
        </p:nvCxnSpPr>
        <p:spPr>
          <a:xfrm>
            <a:off x="4334933" y="4231748"/>
            <a:ext cx="12833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89293" y="4458690"/>
            <a:ext cx="178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 </a:t>
            </a:r>
            <a:r>
              <a:rPr lang="en-US" dirty="0" err="1" smtClean="0"/>
              <a:t>mmap</a:t>
            </a:r>
            <a:r>
              <a:rPr lang="en-US" dirty="0" smtClean="0"/>
              <a:t> to file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189293" y="4912968"/>
            <a:ext cx="4303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 Remove mapping on write to P or B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189293" y="5895101"/>
            <a:ext cx="236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flow for writes</a:t>
            </a:r>
            <a:endParaRPr lang="en-US" dirty="0"/>
          </a:p>
        </p:txBody>
      </p:sp>
      <p:sp>
        <p:nvSpPr>
          <p:cNvPr id="22" name="Oval Callout 21"/>
          <p:cNvSpPr/>
          <p:nvPr/>
        </p:nvSpPr>
        <p:spPr>
          <a:xfrm>
            <a:off x="6397037" y="3071775"/>
            <a:ext cx="2305637" cy="1279012"/>
          </a:xfrm>
          <a:prstGeom prst="wedgeEllipseCallout">
            <a:avLst>
              <a:gd name="adj1" fmla="val -72536"/>
              <a:gd name="adj2" fmla="val 74415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Associate guest memory page with disk block (P=B)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6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br>
              <a:rPr lang="en-US" dirty="0" smtClean="0"/>
            </a:br>
            <a:r>
              <a:rPr lang="en-US" dirty="0"/>
              <a:t>Swap Mapper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Solves: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Stale swap reads – map instead of read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Silent swap writes – no WB of clean pages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Decayed swap </a:t>
            </a:r>
            <a:r>
              <a:rPr lang="en-US" dirty="0" err="1" smtClean="0"/>
              <a:t>sequentiality</a:t>
            </a:r>
            <a:r>
              <a:rPr lang="en-US" dirty="0" smtClean="0"/>
              <a:t> – Data in its original place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False anonymity – pages from image are named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Subtleties: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Consistency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VM disk uses 4KB </a:t>
            </a:r>
            <a:r>
              <a:rPr lang="en-US" dirty="0" smtClean="0"/>
              <a:t>blocks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Prefetch</a:t>
            </a:r>
            <a:r>
              <a:rPr lang="en-US" dirty="0" smtClean="0"/>
              <a:t> only if present in guest physical memory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Remove from host cache if overwritten</a:t>
            </a:r>
            <a:br>
              <a:rPr lang="en-US" dirty="0" smtClean="0"/>
            </a:b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Limitations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Overheads – CPU and memory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annot track migrated pages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5335677" y="1973717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Machine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335677" y="3435927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Hypervisor</a:t>
            </a:r>
            <a:endParaRPr lang="en-US" dirty="0"/>
          </a:p>
        </p:txBody>
      </p:sp>
      <p:cxnSp>
        <p:nvCxnSpPr>
          <p:cNvPr id="57" name="Curved Connector 56"/>
          <p:cNvCxnSpPr>
            <a:stCxn id="55" idx="1"/>
            <a:endCxn id="56" idx="1"/>
          </p:cNvCxnSpPr>
          <p:nvPr/>
        </p:nvCxnSpPr>
        <p:spPr>
          <a:xfrm rot="10800000" flipV="1">
            <a:off x="5335677" y="2354717"/>
            <a:ext cx="12700" cy="1462210"/>
          </a:xfrm>
          <a:prstGeom prst="curvedConnector3">
            <a:avLst>
              <a:gd name="adj1" fmla="val 7010764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56" idx="3"/>
            <a:endCxn id="55" idx="3"/>
          </p:cNvCxnSpPr>
          <p:nvPr/>
        </p:nvCxnSpPr>
        <p:spPr>
          <a:xfrm flipH="1" flipV="1">
            <a:off x="6554877" y="2354717"/>
            <a:ext cx="76200" cy="1462210"/>
          </a:xfrm>
          <a:prstGeom prst="curvedConnector3">
            <a:avLst>
              <a:gd name="adj1" fmla="val -1098045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Magnetic Disk 21"/>
          <p:cNvSpPr/>
          <p:nvPr/>
        </p:nvSpPr>
        <p:spPr>
          <a:xfrm>
            <a:off x="4192677" y="6179127"/>
            <a:ext cx="533400" cy="609600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Internal Storage 23"/>
          <p:cNvSpPr/>
          <p:nvPr/>
        </p:nvSpPr>
        <p:spPr>
          <a:xfrm>
            <a:off x="5183277" y="5264727"/>
            <a:ext cx="1447800" cy="685800"/>
          </a:xfrm>
          <a:prstGeom prst="flowChartInternalStorag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[0x10]=5</a:t>
            </a:r>
            <a:endParaRPr lang="en-US" i="1" dirty="0"/>
          </a:p>
        </p:txBody>
      </p:sp>
      <p:sp>
        <p:nvSpPr>
          <p:cNvPr id="66" name="Flowchart: Internal Storage 24"/>
          <p:cNvSpPr/>
          <p:nvPr/>
        </p:nvSpPr>
        <p:spPr>
          <a:xfrm>
            <a:off x="7774077" y="5264727"/>
            <a:ext cx="1295400" cy="685800"/>
          </a:xfrm>
          <a:prstGeom prst="flowChartInternalStorag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….5….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5183277" y="159271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mov</a:t>
            </a:r>
            <a:r>
              <a:rPr lang="en-US" i="1" dirty="0" smtClean="0"/>
              <a:t> [0x10], 5</a:t>
            </a:r>
            <a:endParaRPr lang="en-US" i="1" dirty="0"/>
          </a:p>
        </p:txBody>
      </p:sp>
      <p:cxnSp>
        <p:nvCxnSpPr>
          <p:cNvPr id="69" name="Curved Connector 68"/>
          <p:cNvCxnSpPr>
            <a:stCxn id="65" idx="3"/>
            <a:endCxn id="66" idx="1"/>
          </p:cNvCxnSpPr>
          <p:nvPr/>
        </p:nvCxnSpPr>
        <p:spPr>
          <a:xfrm>
            <a:off x="6631077" y="5607627"/>
            <a:ext cx="1143000" cy="12700"/>
          </a:xfrm>
          <a:prstGeom prst="curvedConnector3">
            <a:avLst>
              <a:gd name="adj1" fmla="val 50000"/>
            </a:avLst>
          </a:prstGeom>
          <a:ln w="38100" cmpd="sng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56" idx="2"/>
            <a:endCxn id="63" idx="2"/>
          </p:cNvCxnSpPr>
          <p:nvPr/>
        </p:nvCxnSpPr>
        <p:spPr>
          <a:xfrm rot="5400000">
            <a:off x="3945027" y="4445577"/>
            <a:ext cx="2286000" cy="1790700"/>
          </a:xfrm>
          <a:prstGeom prst="curvedConnector4">
            <a:avLst>
              <a:gd name="adj1" fmla="val 43333"/>
              <a:gd name="adj2" fmla="val 112766"/>
            </a:avLst>
          </a:prstGeom>
          <a:ln w="38100" cmpd="sng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35"/>
          <p:cNvCxnSpPr>
            <a:stCxn id="56" idx="2"/>
            <a:endCxn id="65" idx="0"/>
          </p:cNvCxnSpPr>
          <p:nvPr/>
        </p:nvCxnSpPr>
        <p:spPr>
          <a:xfrm rot="5400000">
            <a:off x="5411877" y="4693227"/>
            <a:ext cx="1066800" cy="76200"/>
          </a:xfrm>
          <a:prstGeom prst="curvedConnector3">
            <a:avLst>
              <a:gd name="adj1" fmla="val 50000"/>
            </a:avLst>
          </a:prstGeom>
          <a:ln w="38100" cmpd="sng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116477" y="480752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Fetch</a:t>
            </a:r>
            <a:endParaRPr lang="en-US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6021477" y="4578927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Record</a:t>
            </a:r>
            <a:endParaRPr lang="en-US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3887877" y="267415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Exit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6935877" y="518852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Map</a:t>
            </a:r>
            <a:endParaRPr lang="en-US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7524610" y="267415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Entry</a:t>
            </a:r>
            <a:endParaRPr lang="en-US" i="1" dirty="0"/>
          </a:p>
        </p:txBody>
      </p:sp>
      <p:cxnSp>
        <p:nvCxnSpPr>
          <p:cNvPr id="78" name="Curved Connector 77"/>
          <p:cNvCxnSpPr>
            <a:stCxn id="63" idx="4"/>
            <a:endCxn id="66" idx="2"/>
          </p:cNvCxnSpPr>
          <p:nvPr/>
        </p:nvCxnSpPr>
        <p:spPr>
          <a:xfrm flipV="1">
            <a:off x="4726077" y="5950527"/>
            <a:ext cx="3695700" cy="533400"/>
          </a:xfrm>
          <a:prstGeom prst="curvedConnector2">
            <a:avLst/>
          </a:prstGeom>
          <a:ln w="38100" cmpd="sng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021476" y="6483927"/>
            <a:ext cx="1330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Writeback</a:t>
            </a:r>
            <a:endParaRPr lang="en-US" i="1" dirty="0"/>
          </a:p>
        </p:txBody>
      </p:sp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125199" y="1752600"/>
            <a:ext cx="3505573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Save VM writes to buffer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If page is rewritten, allocate one from free pool and remap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If not, fetch asynchronously and merge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Subtleties: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Selective emulation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Efficient emulation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Host reads</a:t>
            </a:r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endParaRPr lang="en-US" dirty="0" smtClean="0"/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</p:txBody>
      </p:sp>
      <p:sp>
        <p:nvSpPr>
          <p:cNvPr id="95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</a:t>
            </a:r>
            <a:br>
              <a:rPr lang="en-US" dirty="0" smtClean="0"/>
            </a:br>
            <a:r>
              <a:rPr lang="en-US" dirty="0" smtClean="0"/>
              <a:t>False Read Preventer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Hardware virtualization enables the cloud ecosystem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Higher server utilization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Up to 50% less operating expenses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Up to 80% less power expenses</a:t>
            </a:r>
            <a:br>
              <a:rPr lang="en-US" dirty="0" smtClean="0"/>
            </a:b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Memory is the biggest constraint for consolidation </a:t>
            </a:r>
            <a:br>
              <a:rPr lang="en-US" dirty="0" smtClean="0"/>
            </a:br>
            <a:r>
              <a:rPr lang="en-US" dirty="0" smtClean="0"/>
              <a:t>[IDC’09, Birke’12]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Memory </a:t>
            </a:r>
            <a:r>
              <a:rPr lang="en-US" dirty="0" err="1" smtClean="0"/>
              <a:t>overcommitment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ssential for server consolidation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95864" y="4534323"/>
            <a:ext cx="3092292" cy="16566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817505" y="5680199"/>
            <a:ext cx="2838599" cy="3589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Hypervisor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06303" y="5197535"/>
            <a:ext cx="1408097" cy="3589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806304" y="4743020"/>
            <a:ext cx="690243" cy="3589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App.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524158" y="4743020"/>
            <a:ext cx="690243" cy="3589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236805" y="4745168"/>
            <a:ext cx="690243" cy="3589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App.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954659" y="4745168"/>
            <a:ext cx="690243" cy="3589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App.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236805" y="5197535"/>
            <a:ext cx="1408097" cy="3589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pic>
        <p:nvPicPr>
          <p:cNvPr id="20" name="Picture 19" descr="network-card.pdf"/>
          <p:cNvPicPr>
            <a:picLocks noChangeAspect="1"/>
          </p:cNvPicPr>
          <p:nvPr/>
        </p:nvPicPr>
        <p:blipFill>
          <a:blip r:embed="rId3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435" y="6191011"/>
            <a:ext cx="884943" cy="536540"/>
          </a:xfrm>
          <a:prstGeom prst="rect">
            <a:avLst/>
          </a:prstGeom>
        </p:spPr>
      </p:pic>
      <p:pic>
        <p:nvPicPr>
          <p:cNvPr id="21" name="Picture 20" descr="noun_project_15539.pd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864" y="6166763"/>
            <a:ext cx="685681" cy="685681"/>
          </a:xfrm>
          <a:prstGeom prst="rect">
            <a:avLst/>
          </a:prstGeom>
        </p:spPr>
      </p:pic>
      <p:pic>
        <p:nvPicPr>
          <p:cNvPr id="22" name="Picture 21" descr="noun_project_9694.pd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545" y="6191011"/>
            <a:ext cx="483137" cy="483137"/>
          </a:xfrm>
          <a:prstGeom prst="rect">
            <a:avLst/>
          </a:prstGeom>
        </p:spPr>
      </p:pic>
      <p:pic>
        <p:nvPicPr>
          <p:cNvPr id="23" name="Picture 22" descr="12205475071353820217stamps_RAM.pdf"/>
          <p:cNvPicPr>
            <a:picLocks noChangeAspect="1"/>
          </p:cNvPicPr>
          <p:nvPr/>
        </p:nvPicPr>
        <p:blipFill>
          <a:blip r:embed="rId6" cstate="email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17" y="6294471"/>
            <a:ext cx="879718" cy="21513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Agneda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Introduction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Problems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Solutions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IBM R420 Server</a:t>
            </a:r>
            <a:endParaRPr lang="en-US" dirty="0"/>
          </a:p>
          <a:p>
            <a:r>
              <a:rPr lang="en-US" dirty="0" smtClean="0"/>
              <a:t>KVM Hypervisor</a:t>
            </a:r>
          </a:p>
          <a:p>
            <a:r>
              <a:rPr lang="en-US" dirty="0"/>
              <a:t>E</a:t>
            </a:r>
            <a:r>
              <a:rPr lang="en-US" dirty="0" smtClean="0"/>
              <a:t>nterprise disk</a:t>
            </a:r>
          </a:p>
          <a:p>
            <a:endParaRPr lang="en-US" dirty="0" smtClean="0"/>
          </a:p>
          <a:p>
            <a:r>
              <a:rPr lang="en-US" u="sng" dirty="0" smtClean="0"/>
              <a:t>Configurations</a:t>
            </a:r>
            <a:endParaRPr lang="en-US" u="sng" dirty="0"/>
          </a:p>
          <a:p>
            <a:r>
              <a:rPr lang="en-US" dirty="0"/>
              <a:t>b</a:t>
            </a:r>
            <a:r>
              <a:rPr lang="en-US" dirty="0" smtClean="0"/>
              <a:t>aseline:	host-swapping, no host caching</a:t>
            </a:r>
          </a:p>
          <a:p>
            <a:r>
              <a:rPr lang="en-US" dirty="0"/>
              <a:t>m</a:t>
            </a:r>
            <a:r>
              <a:rPr lang="en-US" dirty="0" smtClean="0"/>
              <a:t>apper: 	swap mapper</a:t>
            </a:r>
          </a:p>
          <a:p>
            <a:r>
              <a:rPr lang="en-US" dirty="0" err="1" smtClean="0"/>
              <a:t>vswapper</a:t>
            </a:r>
            <a:r>
              <a:rPr lang="en-US" dirty="0" smtClean="0"/>
              <a:t>: 	swap mapper and false read preventer</a:t>
            </a:r>
          </a:p>
          <a:p>
            <a:r>
              <a:rPr lang="en-US" dirty="0"/>
              <a:t>b</a:t>
            </a:r>
            <a:r>
              <a:rPr lang="en-US" dirty="0" smtClean="0"/>
              <a:t>alloon: 	</a:t>
            </a:r>
            <a:r>
              <a:rPr lang="en-US" dirty="0" err="1" smtClean="0"/>
              <a:t>paravirtual</a:t>
            </a:r>
            <a:r>
              <a:rPr lang="en-US" dirty="0" smtClean="0"/>
              <a:t> balloon, host swapping enabled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Picture 3" descr="noun_project_4625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0" y="254318"/>
            <a:ext cx="1270000" cy="1270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Pbzip2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1898842"/>
            <a:ext cx="5448300" cy="4959157"/>
          </a:xfrm>
          <a:prstGeom prst="rect">
            <a:avLst/>
          </a:prstGeom>
        </p:spPr>
      </p:pic>
      <p:sp>
        <p:nvSpPr>
          <p:cNvPr id="4" name="Explosion 2 3"/>
          <p:cNvSpPr/>
          <p:nvPr/>
        </p:nvSpPr>
        <p:spPr>
          <a:xfrm>
            <a:off x="4852075" y="5452532"/>
            <a:ext cx="1794933" cy="474135"/>
          </a:xfrm>
          <a:prstGeom prst="irregularSeal2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OOM</a:t>
            </a:r>
            <a:endParaRPr lang="en-US" dirty="0"/>
          </a:p>
        </p:txBody>
      </p:sp>
      <p:sp>
        <p:nvSpPr>
          <p:cNvPr id="7" name="Up-Down Arrow 6"/>
          <p:cNvSpPr/>
          <p:nvPr/>
        </p:nvSpPr>
        <p:spPr>
          <a:xfrm>
            <a:off x="6231724" y="3258757"/>
            <a:ext cx="372533" cy="1931073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04257" y="3785022"/>
            <a:ext cx="1185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1.63x</a:t>
            </a:r>
          </a:p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44128" y="1524318"/>
            <a:ext cx="4187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VM: 512MB, 1VCPU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2276872"/>
            <a:ext cx="8964488" cy="3807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Kernbench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44128" y="1524318"/>
            <a:ext cx="4187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VM: 512MB, 1VCPU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Workload: METIS MAP-REDUCE (WC)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 descr="wc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358" y="1836770"/>
            <a:ext cx="5353762" cy="502123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6621120" y="2293221"/>
            <a:ext cx="372533" cy="1931073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93653" y="2809025"/>
            <a:ext cx="1709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x</a:t>
            </a:r>
          </a:p>
          <a:p>
            <a:r>
              <a:rPr lang="en-US" dirty="0" smtClean="0"/>
              <a:t>speedup</a:t>
            </a:r>
            <a:br>
              <a:rPr lang="en-US" dirty="0" smtClean="0"/>
            </a:br>
            <a:r>
              <a:rPr lang="en-US" dirty="0" smtClean="0"/>
              <a:t>(w/balloon)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44127" y="1226684"/>
            <a:ext cx="4949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VM: 2GB; Host: 8GB</a:t>
            </a:r>
            <a:br>
              <a:rPr lang="en-US" dirty="0" smtClean="0"/>
            </a:br>
            <a:r>
              <a:rPr lang="en-US" dirty="0" err="1" smtClean="0"/>
              <a:t>MoM</a:t>
            </a:r>
            <a:r>
              <a:rPr lang="en-US" dirty="0" smtClean="0"/>
              <a:t> manages balloon</a:t>
            </a:r>
            <a:br>
              <a:rPr lang="en-US" dirty="0" smtClean="0"/>
            </a:br>
            <a:r>
              <a:rPr lang="en-US" dirty="0" smtClean="0"/>
              <a:t>VMs started 10 sec. apart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Monitoring the buffer-cache [Jones06]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Non-blocking writes [Useche12]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Memory overcommit mechanisms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Transcendent </a:t>
            </a:r>
            <a:r>
              <a:rPr lang="en-US" dirty="0"/>
              <a:t>memory [Magenheimer’09]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Cooperative memory management [Schwidefsky’06]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Memory hot-plug [Schopp’06]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Host-swapping poor performance analysis and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Swap mapper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False read preventer</a:t>
            </a:r>
          </a:p>
          <a:p>
            <a:pPr lvl="1" indent="0">
              <a:buNone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VSwapper</a:t>
            </a:r>
            <a:r>
              <a:rPr lang="en-US" dirty="0" smtClean="0"/>
              <a:t> integrates with balloon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Vswapper</a:t>
            </a:r>
            <a:r>
              <a:rPr lang="en-US" dirty="0" smtClean="0"/>
              <a:t> code is available </a:t>
            </a:r>
            <a:r>
              <a:rPr lang="en-US" dirty="0" err="1" smtClean="0">
                <a:hlinkClick r:id="rId3"/>
              </a:rPr>
              <a:t>nadav.amit.to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vswapper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 descr="noun_project_2036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707" y="1708933"/>
            <a:ext cx="4430913" cy="443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smtClean="0"/>
              <a:t>Uncooperative </a:t>
            </a:r>
            <a:r>
              <a:rPr lang="en-US" dirty="0" smtClean="0"/>
              <a:t>Swapping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lowchart: Magnetic Disk 3"/>
          <p:cNvSpPr/>
          <p:nvPr/>
        </p:nvSpPr>
        <p:spPr>
          <a:xfrm>
            <a:off x="2557174" y="2279357"/>
            <a:ext cx="954635" cy="792886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5968" y="221638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66900" y="1844508"/>
            <a:ext cx="2558243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40486" y="1881859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07789" y="2023087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31"/>
          <p:cNvSpPr/>
          <p:nvPr/>
        </p:nvSpPr>
        <p:spPr>
          <a:xfrm>
            <a:off x="2557174" y="4081033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662728" y="4606310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78094" y="4403656"/>
            <a:ext cx="768159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VM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image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62728" y="5004744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870753" y="5002753"/>
            <a:ext cx="67544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host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swap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area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5968" y="409254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6899" y="3679321"/>
            <a:ext cx="2558244" cy="3139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40486" y="3679321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045459" y="1880977"/>
            <a:ext cx="466350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91839" y="2686064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012048" y="5053895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624474" y="3366416"/>
            <a:ext cx="5722345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502299" y="3801228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507789" y="4761353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507789" y="5145403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Left Brace 52"/>
          <p:cNvSpPr/>
          <p:nvPr/>
        </p:nvSpPr>
        <p:spPr>
          <a:xfrm>
            <a:off x="1586069" y="1871204"/>
            <a:ext cx="284684" cy="12387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/>
          <p:cNvSpPr/>
          <p:nvPr/>
        </p:nvSpPr>
        <p:spPr>
          <a:xfrm>
            <a:off x="1586069" y="3637834"/>
            <a:ext cx="288306" cy="20068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764629" y="2345370"/>
            <a:ext cx="1323439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guest view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821533" y="4457644"/>
            <a:ext cx="1209627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host view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61" name="Process 60"/>
          <p:cNvSpPr/>
          <p:nvPr/>
        </p:nvSpPr>
        <p:spPr>
          <a:xfrm>
            <a:off x="5978360" y="4461876"/>
            <a:ext cx="937321" cy="772937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Hyper-visor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3278634" y="3711281"/>
            <a:ext cx="466350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662779" y="1881859"/>
            <a:ext cx="466350" cy="23184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rocess 38"/>
          <p:cNvSpPr/>
          <p:nvPr/>
        </p:nvSpPr>
        <p:spPr>
          <a:xfrm>
            <a:off x="5978361" y="2329712"/>
            <a:ext cx="937321" cy="772937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Guest Code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157630" y="3179445"/>
            <a:ext cx="1307627" cy="913099"/>
            <a:chOff x="6157630" y="3179445"/>
            <a:chExt cx="1307627" cy="913099"/>
          </a:xfrm>
        </p:grpSpPr>
        <p:sp>
          <p:nvSpPr>
            <p:cNvPr id="43" name="Lightning Bolt 42"/>
            <p:cNvSpPr/>
            <p:nvPr/>
          </p:nvSpPr>
          <p:spPr>
            <a:xfrm>
              <a:off x="6157630" y="3179445"/>
              <a:ext cx="450166" cy="91309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49547" y="3453168"/>
              <a:ext cx="915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(2) Exit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46023" y="2166077"/>
            <a:ext cx="1809673" cy="886793"/>
            <a:chOff x="3946023" y="2166077"/>
            <a:chExt cx="2032339" cy="886793"/>
          </a:xfrm>
        </p:grpSpPr>
        <p:cxnSp>
          <p:nvCxnSpPr>
            <p:cNvPr id="11" name="Curved Connector 10"/>
            <p:cNvCxnSpPr>
              <a:stCxn id="39" idx="1"/>
              <a:endCxn id="8" idx="2"/>
            </p:cNvCxnSpPr>
            <p:nvPr/>
          </p:nvCxnSpPr>
          <p:spPr>
            <a:xfrm rot="10800000">
              <a:off x="3946023" y="2166077"/>
              <a:ext cx="2032339" cy="550104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168689" y="2683538"/>
              <a:ext cx="1809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(1) Access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406253" y="3711281"/>
            <a:ext cx="2142173" cy="1617152"/>
            <a:chOff x="3406253" y="3711281"/>
            <a:chExt cx="2142173" cy="1617152"/>
          </a:xfrm>
        </p:grpSpPr>
        <p:sp>
          <p:nvSpPr>
            <p:cNvPr id="47" name="Rounded Rectangle 46"/>
            <p:cNvSpPr/>
            <p:nvPr/>
          </p:nvSpPr>
          <p:spPr>
            <a:xfrm>
              <a:off x="4781723" y="3711281"/>
              <a:ext cx="326561" cy="23184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9144" rIns="0" bIns="9144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341582" y="4959101"/>
              <a:ext cx="1206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(3) Swap</a:t>
              </a:r>
              <a:endParaRPr lang="en-US" dirty="0"/>
            </a:p>
          </p:txBody>
        </p:sp>
        <p:cxnSp>
          <p:nvCxnSpPr>
            <p:cNvPr id="48" name="Curved Connector 47"/>
            <p:cNvCxnSpPr>
              <a:stCxn id="17" idx="3"/>
              <a:endCxn id="47" idx="2"/>
            </p:cNvCxnSpPr>
            <p:nvPr/>
          </p:nvCxnSpPr>
          <p:spPr>
            <a:xfrm flipV="1">
              <a:off x="3406253" y="3943130"/>
              <a:ext cx="1538751" cy="1223459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ounded Rectangle 48"/>
          <p:cNvSpPr/>
          <p:nvPr/>
        </p:nvSpPr>
        <p:spPr>
          <a:xfrm>
            <a:off x="3989302" y="3711281"/>
            <a:ext cx="466350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8090" y="6064325"/>
            <a:ext cx="706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Poor performance due to the semantic gap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79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balloon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6702"/>
            <a:ext cx="7620000" cy="228921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Allows guest to make paging decisions, yet: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Ballooning takes time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Not a complete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Paravirtual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Virtualization vendor use host swapping as a backup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562600" y="2057740"/>
            <a:ext cx="1905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guest memory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1" name="Cloud 20"/>
          <p:cNvSpPr/>
          <p:nvPr/>
        </p:nvSpPr>
        <p:spPr>
          <a:xfrm>
            <a:off x="6248400" y="2913104"/>
            <a:ext cx="533400" cy="3810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505200" y="2057740"/>
            <a:ext cx="1905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guest memory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" name="Cloud 22"/>
          <p:cNvSpPr/>
          <p:nvPr/>
        </p:nvSpPr>
        <p:spPr>
          <a:xfrm>
            <a:off x="3886200" y="2705440"/>
            <a:ext cx="1143000" cy="62916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balloon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47800" y="2057740"/>
            <a:ext cx="1905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guest memory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5" name="Cloud 24"/>
          <p:cNvSpPr/>
          <p:nvPr/>
        </p:nvSpPr>
        <p:spPr>
          <a:xfrm>
            <a:off x="1447800" y="2438740"/>
            <a:ext cx="1905000" cy="89586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Curved Connector 25"/>
          <p:cNvCxnSpPr>
            <a:stCxn id="22" idx="0"/>
            <a:endCxn id="20" idx="0"/>
          </p:cNvCxnSpPr>
          <p:nvPr/>
        </p:nvCxnSpPr>
        <p:spPr>
          <a:xfrm rot="5400000" flipH="1" flipV="1">
            <a:off x="5486400" y="1029040"/>
            <a:ext cx="12700" cy="2057400"/>
          </a:xfrm>
          <a:prstGeom prst="curvedConnector3">
            <a:avLst>
              <a:gd name="adj1" fmla="val 2675677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 flipH="1" flipV="1">
            <a:off x="3346450" y="1041741"/>
            <a:ext cx="12700" cy="2057400"/>
          </a:xfrm>
          <a:prstGeom prst="curvedConnector3">
            <a:avLst>
              <a:gd name="adj1" fmla="val 2772976"/>
            </a:avLst>
          </a:prstGeom>
          <a:ln w="15875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71929" y="1727537"/>
            <a:ext cx="84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deflate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62885" y="1715180"/>
            <a:ext cx="77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inflate</a:t>
            </a:r>
            <a:endParaRPr lang="en-US" dirty="0"/>
          </a:p>
        </p:txBody>
      </p:sp>
      <p:sp>
        <p:nvSpPr>
          <p:cNvPr id="30" name="Flowchart: Magnetic Disk 13"/>
          <p:cNvSpPr/>
          <p:nvPr/>
        </p:nvSpPr>
        <p:spPr>
          <a:xfrm>
            <a:off x="3998365" y="3474654"/>
            <a:ext cx="954635" cy="792886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55448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virtual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disk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Elbow Connector 30"/>
          <p:cNvCxnSpPr>
            <a:stCxn id="24" idx="2"/>
            <a:endCxn id="30" idx="2"/>
          </p:cNvCxnSpPr>
          <p:nvPr/>
        </p:nvCxnSpPr>
        <p:spPr>
          <a:xfrm rot="16200000" flipH="1">
            <a:off x="2940354" y="2813085"/>
            <a:ext cx="517957" cy="1598065"/>
          </a:xfrm>
          <a:prstGeom prst="bentConnector2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30" idx="4"/>
            <a:endCxn id="20" idx="2"/>
          </p:cNvCxnSpPr>
          <p:nvPr/>
        </p:nvCxnSpPr>
        <p:spPr>
          <a:xfrm flipV="1">
            <a:off x="4953000" y="3353140"/>
            <a:ext cx="1562100" cy="517957"/>
          </a:xfrm>
          <a:prstGeom prst="bentConnector2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67000" y="3505540"/>
            <a:ext cx="10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swap out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206640" y="3505540"/>
            <a:ext cx="895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swap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99" y="1559690"/>
            <a:ext cx="7083758" cy="5166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4128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Demonstration:</a:t>
            </a:r>
            <a:br>
              <a:rPr lang="en-US" dirty="0" smtClean="0"/>
            </a:br>
            <a:r>
              <a:rPr lang="en-US" dirty="0" smtClean="0"/>
              <a:t>Sequential file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150"/>
            <a:ext cx="8077282" cy="4373563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/>
              <a:t>512MB VM; 100MB cap; 200MB file; Read &amp; re-read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782581">
            <a:off x="2975648" y="3975746"/>
            <a:ext cx="4929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Files cached in guest memory; </a:t>
            </a:r>
            <a:r>
              <a:rPr lang="en-US" b="1" dirty="0" smtClean="0"/>
              <a:t>not in host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78222" y="4667931"/>
            <a:ext cx="4465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Disk </a:t>
            </a:r>
            <a:br>
              <a:rPr lang="en-US" dirty="0" smtClean="0"/>
            </a:br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5399771">
            <a:off x="5233272" y="1357966"/>
            <a:ext cx="250768" cy="5052110"/>
          </a:xfrm>
          <a:prstGeom prst="leftBrace">
            <a:avLst>
              <a:gd name="adj1" fmla="val 8333"/>
              <a:gd name="adj2" fmla="val 5030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2171952" y="4277079"/>
            <a:ext cx="273668" cy="39928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845506" y="2336306"/>
            <a:ext cx="150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Swapping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78931" y="5534047"/>
            <a:ext cx="150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Balloon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29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Agneda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Introduction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Problems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Solutions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99" y="1559690"/>
            <a:ext cx="7083758" cy="5166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4128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Problem #1:</a:t>
            </a:r>
            <a:br>
              <a:rPr lang="en-US" dirty="0" smtClean="0"/>
            </a:br>
            <a:r>
              <a:rPr lang="en-US" dirty="0" smtClean="0"/>
              <a:t>Stale Swap 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Donut 11"/>
          <p:cNvSpPr/>
          <p:nvPr/>
        </p:nvSpPr>
        <p:spPr>
          <a:xfrm>
            <a:off x="2017448" y="2005623"/>
            <a:ext cx="580073" cy="580038"/>
          </a:xfrm>
          <a:prstGeom prst="donut">
            <a:avLst>
              <a:gd name="adj" fmla="val 14702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7521" y="2254978"/>
            <a:ext cx="248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Stale swap reads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36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#1:</a:t>
            </a:r>
            <a:br>
              <a:rPr lang="en-US" dirty="0" smtClean="0"/>
            </a:br>
            <a:r>
              <a:rPr lang="en-US" dirty="0" smtClean="0"/>
              <a:t>Stale Swap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56727"/>
            <a:ext cx="7620000" cy="3375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Swap data is read just for disk blocks to overwrite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7" name="Flowchart: Magnetic Disk 88"/>
          <p:cNvSpPr/>
          <p:nvPr/>
        </p:nvSpPr>
        <p:spPr>
          <a:xfrm>
            <a:off x="6161754" y="2265028"/>
            <a:ext cx="954635" cy="792886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Magnetic Disk 3"/>
          <p:cNvSpPr/>
          <p:nvPr/>
        </p:nvSpPr>
        <p:spPr>
          <a:xfrm>
            <a:off x="2557174" y="2279357"/>
            <a:ext cx="954635" cy="792886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745968" y="221638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666899" y="1844508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740486" y="1881859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507789" y="2023087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709324" y="3109938"/>
            <a:ext cx="217810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075599" y="1794394"/>
            <a:ext cx="1531764" cy="618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cs typeface="Arial" pitchFamily="34" charset="0"/>
              </a:rPr>
              <a:t>(</a:t>
            </a:r>
            <a:r>
              <a:rPr lang="en-US" sz="2400" b="1" dirty="0" smtClean="0">
                <a:cs typeface="Arial" pitchFamily="34" charset="0"/>
              </a:rPr>
              <a:t>1</a:t>
            </a:r>
            <a:r>
              <a:rPr lang="en-US" sz="2400" dirty="0" smtClean="0">
                <a:cs typeface="Arial" pitchFamily="34" charset="0"/>
              </a:rPr>
              <a:t>)</a:t>
            </a:r>
            <a:r>
              <a:rPr lang="en-US" dirty="0" smtClean="0">
                <a:cs typeface="Arial" pitchFamily="34" charset="0"/>
              </a:rPr>
              <a:t/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VM reads P2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6233074" y="1842573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lowchart: Magnetic Disk 31"/>
          <p:cNvSpPr/>
          <p:nvPr/>
        </p:nvSpPr>
        <p:spPr>
          <a:xfrm>
            <a:off x="2557174" y="4081033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2662728" y="4606310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778094" y="4403656"/>
            <a:ext cx="768159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VM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image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662728" y="5004744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870753" y="5002753"/>
            <a:ext cx="67544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host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swap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area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45968" y="409254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2666899" y="3646185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740486" y="3679321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74" name="Flowchart: Magnetic Disk 54"/>
          <p:cNvSpPr/>
          <p:nvPr/>
        </p:nvSpPr>
        <p:spPr>
          <a:xfrm>
            <a:off x="4323804" y="4079098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4429358" y="4604375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4429358" y="5002809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4433529" y="3644250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Curved Connector 77"/>
          <p:cNvCxnSpPr>
            <a:endCxn id="77" idx="3"/>
          </p:cNvCxnSpPr>
          <p:nvPr/>
        </p:nvCxnSpPr>
        <p:spPr>
          <a:xfrm flipV="1">
            <a:off x="5111372" y="3805035"/>
            <a:ext cx="65682" cy="1356825"/>
          </a:xfrm>
          <a:prstGeom prst="curvedConnector3">
            <a:avLst>
              <a:gd name="adj1" fmla="val 448041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591788" y="5539079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436210" y="3658578"/>
            <a:ext cx="954708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cs typeface="Arial" pitchFamily="34" charset="0"/>
              </a:rPr>
              <a:t>(</a:t>
            </a:r>
            <a:r>
              <a:rPr lang="en-US" sz="2400" b="1" dirty="0" smtClean="0">
                <a:cs typeface="Arial" pitchFamily="34" charset="0"/>
              </a:rPr>
              <a:t>2</a:t>
            </a:r>
            <a:r>
              <a:rPr lang="en-US" sz="2400" dirty="0" smtClean="0">
                <a:cs typeface="Arial" pitchFamily="34" charset="0"/>
              </a:rPr>
              <a:t>)</a:t>
            </a:r>
            <a:r>
              <a:rPr lang="en-US" dirty="0" smtClean="0">
                <a:cs typeface="Arial" pitchFamily="34" charset="0"/>
              </a:rPr>
              <a:t/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#PF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  <a:sym typeface="Wingdings"/>
              </a:rPr>
              <a:t>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reading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5393654" y="5538487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352070" y="3658578"/>
            <a:ext cx="774709" cy="128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cs typeface="Arial" pitchFamily="34" charset="0"/>
              </a:rPr>
              <a:t>(</a:t>
            </a:r>
            <a:r>
              <a:rPr lang="en-US" sz="2400" b="1" dirty="0" smtClean="0">
                <a:cs typeface="Arial" pitchFamily="34" charset="0"/>
              </a:rPr>
              <a:t>3</a:t>
            </a:r>
            <a:r>
              <a:rPr lang="en-US" sz="2400" dirty="0" smtClean="0">
                <a:cs typeface="Arial" pitchFamily="34" charset="0"/>
              </a:rPr>
              <a:t>)</a:t>
            </a:r>
            <a:r>
              <a:rPr lang="en-US" dirty="0" smtClean="0">
                <a:cs typeface="Arial" pitchFamily="34" charset="0"/>
              </a:rPr>
              <a:t/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over-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write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it with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P2</a:t>
            </a:r>
            <a:endParaRPr lang="en-US" dirty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</p:txBody>
      </p:sp>
      <p:sp>
        <p:nvSpPr>
          <p:cNvPr id="83" name="Flowchart: Magnetic Disk 66"/>
          <p:cNvSpPr/>
          <p:nvPr/>
        </p:nvSpPr>
        <p:spPr>
          <a:xfrm>
            <a:off x="6123349" y="4079098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6228903" y="4604375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6228903" y="5002809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6233074" y="3644250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3045459" y="1880977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891839" y="2686064"/>
            <a:ext cx="326561" cy="23184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6611250" y="1880978"/>
            <a:ext cx="326561" cy="23184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502792" y="2644683"/>
            <a:ext cx="326561" cy="23184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1" name="Curved Connector 90"/>
          <p:cNvCxnSpPr>
            <a:stCxn id="90" idx="3"/>
            <a:endCxn id="65" idx="3"/>
          </p:cNvCxnSpPr>
          <p:nvPr/>
        </p:nvCxnSpPr>
        <p:spPr>
          <a:xfrm flipV="1">
            <a:off x="6829353" y="2003358"/>
            <a:ext cx="147246" cy="757250"/>
          </a:xfrm>
          <a:prstGeom prst="curvedConnector3">
            <a:avLst>
              <a:gd name="adj1" fmla="val 25525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3005509" y="4654462"/>
            <a:ext cx="326561" cy="23184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3012048" y="5053895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792768" y="4657108"/>
            <a:ext cx="326561" cy="23184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4798376" y="3692452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812089" y="5041158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1624474" y="3366416"/>
            <a:ext cx="5722345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84" idx="3"/>
            <a:endCxn id="86" idx="3"/>
          </p:cNvCxnSpPr>
          <p:nvPr/>
        </p:nvCxnSpPr>
        <p:spPr>
          <a:xfrm flipV="1">
            <a:off x="6972428" y="3805035"/>
            <a:ext cx="4171" cy="960125"/>
          </a:xfrm>
          <a:prstGeom prst="curvedConnector3">
            <a:avLst>
              <a:gd name="adj1" fmla="val 55807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6617124" y="4655689"/>
            <a:ext cx="326561" cy="23184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609285" y="3691033"/>
            <a:ext cx="326561" cy="23184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622998" y="5039739"/>
            <a:ext cx="326561" cy="231849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" rIns="0" bIns="9144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2502299" y="3801228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2507789" y="4761353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507789" y="5145403"/>
            <a:ext cx="42794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Left Brace 104"/>
          <p:cNvSpPr/>
          <p:nvPr/>
        </p:nvSpPr>
        <p:spPr>
          <a:xfrm>
            <a:off x="1253991" y="1871204"/>
            <a:ext cx="284684" cy="123873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Left Brace 105"/>
          <p:cNvSpPr/>
          <p:nvPr/>
        </p:nvSpPr>
        <p:spPr>
          <a:xfrm>
            <a:off x="1250369" y="3602893"/>
            <a:ext cx="288306" cy="20068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 rot="16200000">
            <a:off x="432551" y="2345370"/>
            <a:ext cx="1323439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guest view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485833" y="4422703"/>
            <a:ext cx="1209627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host view</a:t>
            </a:r>
            <a:endParaRPr lang="en-US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2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/>
      <p:bldP spid="69" grpId="0" animBg="1"/>
      <p:bldP spid="70" grpId="0"/>
      <p:bldP spid="71" grpId="0"/>
      <p:bldP spid="72" grpId="0" animBg="1"/>
      <p:bldP spid="73" grpId="0"/>
      <p:bldP spid="74" grpId="0" animBg="1"/>
      <p:bldP spid="75" grpId="0" animBg="1"/>
      <p:bldP spid="76" grpId="0" animBg="1"/>
      <p:bldP spid="77" grpId="0" animBg="1"/>
      <p:bldP spid="80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92" grpId="0" animBg="1"/>
      <p:bldP spid="93" grpId="0" animBg="1"/>
      <p:bldP spid="93" grpId="1" animBg="1"/>
      <p:bldP spid="94" grpId="0" animBg="1"/>
      <p:bldP spid="95" grpId="0" animBg="1"/>
      <p:bldP spid="96" grpId="0" animBg="1"/>
      <p:bldP spid="99" grpId="0" animBg="1"/>
      <p:bldP spid="100" grpId="0" animBg="1"/>
      <p:bldP spid="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#2:</a:t>
            </a:r>
            <a:br>
              <a:rPr lang="en-US" dirty="0" smtClean="0"/>
            </a:br>
            <a:r>
              <a:rPr lang="en-US" dirty="0" smtClean="0"/>
              <a:t>False Swap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18952"/>
            <a:ext cx="7620000" cy="1806969"/>
          </a:xfrm>
        </p:spPr>
        <p:txBody>
          <a:bodyPr>
            <a:normAutofit/>
          </a:bodyPr>
          <a:lstStyle/>
          <a:p>
            <a:r>
              <a:rPr lang="en-US" dirty="0" smtClean="0"/>
              <a:t>Guest reallocates page frames: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Copy-on-write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Zero page before use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Slab pages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lowchart: Magnetic Disk 3"/>
          <p:cNvSpPr/>
          <p:nvPr/>
        </p:nvSpPr>
        <p:spPr>
          <a:xfrm>
            <a:off x="2355490" y="2867253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461044" y="3392530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2317" y="3189876"/>
            <a:ext cx="768159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VM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image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61044" y="3790964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17496" y="3799943"/>
            <a:ext cx="67544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host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swap</a:t>
            </a:r>
            <a:br>
              <a:rPr lang="en-US" i="1" dirty="0" smtClean="0">
                <a:cs typeface="Arial" pitchFamily="34" charset="0"/>
              </a:rPr>
            </a:br>
            <a:r>
              <a:rPr lang="en-US" i="1" dirty="0" smtClean="0">
                <a:cs typeface="Arial" pitchFamily="34" charset="0"/>
              </a:rPr>
              <a:t>area</a:t>
            </a:r>
            <a:endParaRPr lang="en-US" i="1" dirty="0"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4284" y="287876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cs typeface="Arial" pitchFamily="34" charset="0"/>
              </a:rPr>
              <a:t>disk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19570" y="3541275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19570" y="3942593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465215" y="2432405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93493" y="2469756"/>
            <a:ext cx="7520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 smtClean="0">
                <a:cs typeface="Arial" pitchFamily="34" charset="0"/>
              </a:rPr>
              <a:t>RAM</a:t>
            </a:r>
            <a:endParaRPr lang="en-US" i="1" dirty="0"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19570" y="2594597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734050" y="3837764"/>
            <a:ext cx="409008" cy="219456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" name="Flowchart: Magnetic Disk 47"/>
          <p:cNvSpPr/>
          <p:nvPr/>
        </p:nvSpPr>
        <p:spPr>
          <a:xfrm>
            <a:off x="4122120" y="2865318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227674" y="3390595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227674" y="3789029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231845" y="2430470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565971" y="2481267"/>
            <a:ext cx="343717" cy="219421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22" name="Curved Connector 21"/>
          <p:cNvCxnSpPr>
            <a:endCxn id="20" idx="3"/>
          </p:cNvCxnSpPr>
          <p:nvPr/>
        </p:nvCxnSpPr>
        <p:spPr>
          <a:xfrm flipV="1">
            <a:off x="4909688" y="2591255"/>
            <a:ext cx="65682" cy="1380902"/>
          </a:xfrm>
          <a:prstGeom prst="curvedConnector3">
            <a:avLst>
              <a:gd name="adj1" fmla="val 372789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390104" y="4325299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09569" y="2392065"/>
            <a:ext cx="800269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cs typeface="Arial" pitchFamily="34" charset="0"/>
              </a:rPr>
              <a:t>(</a:t>
            </a:r>
            <a:r>
              <a:rPr lang="en-US" sz="2400" b="1" dirty="0" smtClean="0">
                <a:cs typeface="Arial" pitchFamily="34" charset="0"/>
              </a:rPr>
              <a:t>1</a:t>
            </a:r>
            <a:r>
              <a:rPr lang="en-US" sz="2400" dirty="0" smtClean="0"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VM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writes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to P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191970" y="4324707"/>
            <a:ext cx="61448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34818" y="2426957"/>
            <a:ext cx="800269" cy="128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cs typeface="Arial" pitchFamily="34" charset="0"/>
              </a:rPr>
              <a:t>(</a:t>
            </a:r>
            <a:r>
              <a:rPr lang="en-US" sz="2400" b="1" dirty="0" smtClean="0">
                <a:cs typeface="Arial" pitchFamily="34" charset="0"/>
              </a:rPr>
              <a:t>2</a:t>
            </a:r>
            <a:r>
              <a:rPr lang="en-US" sz="2400" dirty="0" smtClean="0">
                <a:cs typeface="Arial" pitchFamily="34" charset="0"/>
              </a:rPr>
              <a:t>)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VM</a:t>
            </a:r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over-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writes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</a:t>
            </a:r>
          </a:p>
        </p:txBody>
      </p:sp>
      <p:sp>
        <p:nvSpPr>
          <p:cNvPr id="27" name="Flowchart: Magnetic Disk 74"/>
          <p:cNvSpPr/>
          <p:nvPr/>
        </p:nvSpPr>
        <p:spPr>
          <a:xfrm>
            <a:off x="5921665" y="2865318"/>
            <a:ext cx="954635" cy="1382579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027219" y="3390595"/>
            <a:ext cx="743525" cy="3215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027219" y="3789029"/>
            <a:ext cx="743525" cy="3236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031390" y="2430470"/>
            <a:ext cx="743525" cy="3215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248400" y="2481232"/>
            <a:ext cx="442789" cy="219456"/>
          </a:xfrm>
          <a:prstGeom prst="roundRect">
            <a:avLst/>
          </a:prstGeom>
          <a:pattFill prst="lt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" bIns="9144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276140" y="2285707"/>
            <a:ext cx="494604" cy="53767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84933" y="2325397"/>
            <a:ext cx="485811" cy="53992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 Brace 33"/>
          <p:cNvSpPr/>
          <p:nvPr/>
        </p:nvSpPr>
        <p:spPr>
          <a:xfrm>
            <a:off x="976172" y="2398429"/>
            <a:ext cx="288306" cy="200683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211636" y="3218239"/>
            <a:ext cx="1209627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 smtClean="0">
                <a:cs typeface="Arial" pitchFamily="34" charset="0"/>
              </a:rPr>
              <a:t>host view</a:t>
            </a:r>
            <a:endParaRPr lang="en-US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0</TotalTime>
  <Words>663</Words>
  <Application>Microsoft Office PowerPoint</Application>
  <PresentationFormat>On-screen Show (4:3)</PresentationFormat>
  <Paragraphs>324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Wingdings</vt:lpstr>
      <vt:lpstr>Essential</vt:lpstr>
      <vt:lpstr>VSWAPPER:  A Memory Swapper for Virtualized Environments</vt:lpstr>
      <vt:lpstr>virtualization</vt:lpstr>
      <vt:lpstr>Uncooperative Swapping</vt:lpstr>
      <vt:lpstr>Memory balloon</vt:lpstr>
      <vt:lpstr> Demonstration: Sequential file read</vt:lpstr>
      <vt:lpstr>Agneda</vt:lpstr>
      <vt:lpstr> Problem #1: Stale Swap Reads</vt:lpstr>
      <vt:lpstr>Problem #1: Stale Swap Reads</vt:lpstr>
      <vt:lpstr>Problem #2: False Swap Reads</vt:lpstr>
      <vt:lpstr>Problem #3: Silent Swap Writes</vt:lpstr>
      <vt:lpstr> Problem #4: Decayed Swap Sequentiality</vt:lpstr>
      <vt:lpstr>Problem #4: Decayed Swap Sequentiality</vt:lpstr>
      <vt:lpstr>Problem #5: False Anonymity</vt:lpstr>
      <vt:lpstr> Demonstration: Sequential file read</vt:lpstr>
      <vt:lpstr>Agneda</vt:lpstr>
      <vt:lpstr>Solutions</vt:lpstr>
      <vt:lpstr>Solution: Swap Mapper</vt:lpstr>
      <vt:lpstr>Solution: Swap Mapper</vt:lpstr>
      <vt:lpstr>Solution: False Read Preventer</vt:lpstr>
      <vt:lpstr>Agneda</vt:lpstr>
      <vt:lpstr>Evaluation</vt:lpstr>
      <vt:lpstr>Pbzip2 </vt:lpstr>
      <vt:lpstr>Kernbench </vt:lpstr>
      <vt:lpstr>Dynamic Workload: METIS MAP-REDUCE (WC) </vt:lpstr>
      <vt:lpstr>Related Works</vt:lpstr>
      <vt:lpstr>Conclusion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2014-10-17T12:42:05Z</dcterms:created>
  <dcterms:modified xsi:type="dcterms:W3CDTF">2014-10-17T12:42:57Z</dcterms:modified>
</cp:coreProperties>
</file>